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9" r:id="rId4"/>
    <p:sldId id="261" r:id="rId5"/>
    <p:sldId id="271" r:id="rId6"/>
    <p:sldId id="265" r:id="rId7"/>
    <p:sldId id="277" r:id="rId8"/>
    <p:sldId id="266" r:id="rId9"/>
    <p:sldId id="278" r:id="rId10"/>
    <p:sldId id="274" r:id="rId11"/>
    <p:sldId id="264" r:id="rId12"/>
    <p:sldId id="263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6EFE7"/>
          </a:solidFill>
        </a:fill>
      </a:tcStyle>
    </a:wholeTbl>
    <a:band1H>
      <a:tcStyle>
        <a:tcBdr/>
        <a:fill>
          <a:solidFill>
            <a:srgbClr val="EDDD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DDD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E97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E97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CE97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CE97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Klepáčková" userId="76004f34-76d9-4005-9bf0-13b506c77962" providerId="ADAL" clId="{FDC7C0DC-51CD-4E54-8EC1-2948509CE9B7}"/>
    <pc:docChg chg="undo custSel addSld delSld modSld">
      <pc:chgData name="Eva Klepáčková" userId="76004f34-76d9-4005-9bf0-13b506c77962" providerId="ADAL" clId="{FDC7C0DC-51CD-4E54-8EC1-2948509CE9B7}" dt="2025-11-12T10:27:58.218" v="818"/>
      <pc:docMkLst>
        <pc:docMk/>
      </pc:docMkLst>
      <pc:sldChg chg="modSp mod">
        <pc:chgData name="Eva Klepáčková" userId="76004f34-76d9-4005-9bf0-13b506c77962" providerId="ADAL" clId="{FDC7C0DC-51CD-4E54-8EC1-2948509CE9B7}" dt="2025-11-12T09:17:29.688" v="527" actId="20577"/>
        <pc:sldMkLst>
          <pc:docMk/>
          <pc:sldMk cId="0" sldId="257"/>
        </pc:sldMkLst>
        <pc:spChg chg="mod">
          <ac:chgData name="Eva Klepáčková" userId="76004f34-76d9-4005-9bf0-13b506c77962" providerId="ADAL" clId="{FDC7C0DC-51CD-4E54-8EC1-2948509CE9B7}" dt="2025-11-12T09:17:29.688" v="527" actId="20577"/>
          <ac:spMkLst>
            <pc:docMk/>
            <pc:sldMk cId="0" sldId="257"/>
            <ac:spMk id="2" creationId="{197BCB1F-7303-11F9-EC74-05241ED32758}"/>
          </ac:spMkLst>
        </pc:spChg>
      </pc:sldChg>
      <pc:sldChg chg="del">
        <pc:chgData name="Eva Klepáčková" userId="76004f34-76d9-4005-9bf0-13b506c77962" providerId="ADAL" clId="{FDC7C0DC-51CD-4E54-8EC1-2948509CE9B7}" dt="2025-11-12T07:55:15.953" v="0" actId="2696"/>
        <pc:sldMkLst>
          <pc:docMk/>
          <pc:sldMk cId="0" sldId="260"/>
        </pc:sldMkLst>
      </pc:sldChg>
      <pc:sldChg chg="modSp mod">
        <pc:chgData name="Eva Klepáčková" userId="76004f34-76d9-4005-9bf0-13b506c77962" providerId="ADAL" clId="{FDC7C0DC-51CD-4E54-8EC1-2948509CE9B7}" dt="2025-11-12T09:36:54.158" v="763" actId="20577"/>
        <pc:sldMkLst>
          <pc:docMk/>
          <pc:sldMk cId="0" sldId="261"/>
        </pc:sldMkLst>
        <pc:spChg chg="mod">
          <ac:chgData name="Eva Klepáčková" userId="76004f34-76d9-4005-9bf0-13b506c77962" providerId="ADAL" clId="{FDC7C0DC-51CD-4E54-8EC1-2948509CE9B7}" dt="2025-11-12T09:18:21.772" v="563" actId="5793"/>
          <ac:spMkLst>
            <pc:docMk/>
            <pc:sldMk cId="0" sldId="261"/>
            <ac:spMk id="3" creationId="{11A42A49-C9A0-2ED6-13BD-095DF33A875D}"/>
          </ac:spMkLst>
        </pc:spChg>
        <pc:graphicFrameChg chg="modGraphic">
          <ac:chgData name="Eva Klepáčková" userId="76004f34-76d9-4005-9bf0-13b506c77962" providerId="ADAL" clId="{FDC7C0DC-51CD-4E54-8EC1-2948509CE9B7}" dt="2025-11-12T09:36:54.158" v="763" actId="20577"/>
          <ac:graphicFrameMkLst>
            <pc:docMk/>
            <pc:sldMk cId="0" sldId="261"/>
            <ac:graphicFrameMk id="6" creationId="{011BE9BB-60C0-8FBB-D0D6-37B9A4D458C6}"/>
          </ac:graphicFrameMkLst>
        </pc:graphicFrameChg>
      </pc:sldChg>
      <pc:sldChg chg="modSp mod">
        <pc:chgData name="Eva Klepáčková" userId="76004f34-76d9-4005-9bf0-13b506c77962" providerId="ADAL" clId="{FDC7C0DC-51CD-4E54-8EC1-2948509CE9B7}" dt="2025-11-12T08:49:33.812" v="118" actId="20577"/>
        <pc:sldMkLst>
          <pc:docMk/>
          <pc:sldMk cId="3049761947" sldId="265"/>
        </pc:sldMkLst>
        <pc:spChg chg="mod">
          <ac:chgData name="Eva Klepáčková" userId="76004f34-76d9-4005-9bf0-13b506c77962" providerId="ADAL" clId="{FDC7C0DC-51CD-4E54-8EC1-2948509CE9B7}" dt="2025-11-12T08:49:33.812" v="118" actId="20577"/>
          <ac:spMkLst>
            <pc:docMk/>
            <pc:sldMk cId="3049761947" sldId="265"/>
            <ac:spMk id="3" creationId="{B6FDBEE2-E39A-A729-19C8-75198CEF5F5C}"/>
          </ac:spMkLst>
        </pc:spChg>
      </pc:sldChg>
      <pc:sldChg chg="modSp mod">
        <pc:chgData name="Eva Klepáčková" userId="76004f34-76d9-4005-9bf0-13b506c77962" providerId="ADAL" clId="{FDC7C0DC-51CD-4E54-8EC1-2948509CE9B7}" dt="2025-11-12T08:50:21.637" v="124" actId="20577"/>
        <pc:sldMkLst>
          <pc:docMk/>
          <pc:sldMk cId="0" sldId="266"/>
        </pc:sldMkLst>
        <pc:spChg chg="mod">
          <ac:chgData name="Eva Klepáčková" userId="76004f34-76d9-4005-9bf0-13b506c77962" providerId="ADAL" clId="{FDC7C0DC-51CD-4E54-8EC1-2948509CE9B7}" dt="2025-11-12T08:50:21.637" v="124" actId="20577"/>
          <ac:spMkLst>
            <pc:docMk/>
            <pc:sldMk cId="0" sldId="266"/>
            <ac:spMk id="2" creationId="{7DA084CC-2425-7286-9E6E-D4643849B295}"/>
          </ac:spMkLst>
        </pc:spChg>
      </pc:sldChg>
      <pc:sldChg chg="modSp mod">
        <pc:chgData name="Eva Klepáčková" userId="76004f34-76d9-4005-9bf0-13b506c77962" providerId="ADAL" clId="{FDC7C0DC-51CD-4E54-8EC1-2948509CE9B7}" dt="2025-11-12T10:22:49.911" v="807" actId="20577"/>
        <pc:sldMkLst>
          <pc:docMk/>
          <pc:sldMk cId="0" sldId="267"/>
        </pc:sldMkLst>
        <pc:spChg chg="mod">
          <ac:chgData name="Eva Klepáčková" userId="76004f34-76d9-4005-9bf0-13b506c77962" providerId="ADAL" clId="{FDC7C0DC-51CD-4E54-8EC1-2948509CE9B7}" dt="2025-11-12T10:22:49.911" v="807" actId="20577"/>
          <ac:spMkLst>
            <pc:docMk/>
            <pc:sldMk cId="0" sldId="267"/>
            <ac:spMk id="3" creationId="{78D47C31-8687-81B5-944B-317176C53820}"/>
          </ac:spMkLst>
        </pc:spChg>
      </pc:sldChg>
      <pc:sldChg chg="modSp mod">
        <pc:chgData name="Eva Klepáčková" userId="76004f34-76d9-4005-9bf0-13b506c77962" providerId="ADAL" clId="{FDC7C0DC-51CD-4E54-8EC1-2948509CE9B7}" dt="2025-11-12T08:07:52.036" v="117" actId="20577"/>
        <pc:sldMkLst>
          <pc:docMk/>
          <pc:sldMk cId="1312227292" sldId="271"/>
        </pc:sldMkLst>
        <pc:spChg chg="mod">
          <ac:chgData name="Eva Klepáčková" userId="76004f34-76d9-4005-9bf0-13b506c77962" providerId="ADAL" clId="{FDC7C0DC-51CD-4E54-8EC1-2948509CE9B7}" dt="2025-11-12T08:07:52.036" v="117" actId="20577"/>
          <ac:spMkLst>
            <pc:docMk/>
            <pc:sldMk cId="1312227292" sldId="271"/>
            <ac:spMk id="5" creationId="{BEDF1C8F-1F8C-3673-D5FF-4B2A35C60B60}"/>
          </ac:spMkLst>
        </pc:spChg>
      </pc:sldChg>
      <pc:sldChg chg="modSp mod">
        <pc:chgData name="Eva Klepáčková" userId="76004f34-76d9-4005-9bf0-13b506c77962" providerId="ADAL" clId="{FDC7C0DC-51CD-4E54-8EC1-2948509CE9B7}" dt="2025-11-12T09:19:31.603" v="577" actId="20577"/>
        <pc:sldMkLst>
          <pc:docMk/>
          <pc:sldMk cId="1052455203" sldId="274"/>
        </pc:sldMkLst>
        <pc:spChg chg="mod">
          <ac:chgData name="Eva Klepáčková" userId="76004f34-76d9-4005-9bf0-13b506c77962" providerId="ADAL" clId="{FDC7C0DC-51CD-4E54-8EC1-2948509CE9B7}" dt="2025-11-12T09:19:31.603" v="577" actId="20577"/>
          <ac:spMkLst>
            <pc:docMk/>
            <pc:sldMk cId="1052455203" sldId="274"/>
            <ac:spMk id="2" creationId="{3EC5DCC0-5978-995F-07A0-7FBD2F1EE315}"/>
          </ac:spMkLst>
        </pc:spChg>
        <pc:spChg chg="mod">
          <ac:chgData name="Eva Klepáčková" userId="76004f34-76d9-4005-9bf0-13b506c77962" providerId="ADAL" clId="{FDC7C0DC-51CD-4E54-8EC1-2948509CE9B7}" dt="2025-11-12T08:51:31.381" v="136" actId="20577"/>
          <ac:spMkLst>
            <pc:docMk/>
            <pc:sldMk cId="1052455203" sldId="274"/>
            <ac:spMk id="3" creationId="{BC0B885E-F073-EB5E-D4A8-8FAEA779B9D0}"/>
          </ac:spMkLst>
        </pc:spChg>
      </pc:sldChg>
      <pc:sldChg chg="del">
        <pc:chgData name="Eva Klepáčková" userId="76004f34-76d9-4005-9bf0-13b506c77962" providerId="ADAL" clId="{FDC7C0DC-51CD-4E54-8EC1-2948509CE9B7}" dt="2025-11-12T09:19:19.362" v="566" actId="2696"/>
        <pc:sldMkLst>
          <pc:docMk/>
          <pc:sldMk cId="1536465519" sldId="276"/>
        </pc:sldMkLst>
      </pc:sldChg>
      <pc:sldChg chg="modSp mod">
        <pc:chgData name="Eva Klepáčková" userId="76004f34-76d9-4005-9bf0-13b506c77962" providerId="ADAL" clId="{FDC7C0DC-51CD-4E54-8EC1-2948509CE9B7}" dt="2025-11-12T10:27:58.218" v="818"/>
        <pc:sldMkLst>
          <pc:docMk/>
          <pc:sldMk cId="2268037726" sldId="277"/>
        </pc:sldMkLst>
        <pc:spChg chg="mod">
          <ac:chgData name="Eva Klepáčková" userId="76004f34-76d9-4005-9bf0-13b506c77962" providerId="ADAL" clId="{FDC7C0DC-51CD-4E54-8EC1-2948509CE9B7}" dt="2025-11-12T10:27:58.218" v="818"/>
          <ac:spMkLst>
            <pc:docMk/>
            <pc:sldMk cId="2268037726" sldId="277"/>
            <ac:spMk id="2" creationId="{15AA39B4-D01B-718C-ABE2-5BB5E1EDE330}"/>
          </ac:spMkLst>
        </pc:spChg>
      </pc:sldChg>
      <pc:sldChg chg="new del">
        <pc:chgData name="Eva Klepáčková" userId="76004f34-76d9-4005-9bf0-13b506c77962" providerId="ADAL" clId="{FDC7C0DC-51CD-4E54-8EC1-2948509CE9B7}" dt="2025-11-12T08:53:13.863" v="138" actId="680"/>
        <pc:sldMkLst>
          <pc:docMk/>
          <pc:sldMk cId="48341858" sldId="278"/>
        </pc:sldMkLst>
      </pc:sldChg>
      <pc:sldChg chg="addSp delSp modSp new mod modClrScheme chgLayout">
        <pc:chgData name="Eva Klepáčková" userId="76004f34-76d9-4005-9bf0-13b506c77962" providerId="ADAL" clId="{FDC7C0DC-51CD-4E54-8EC1-2948509CE9B7}" dt="2025-11-12T09:24:17.838" v="759" actId="113"/>
        <pc:sldMkLst>
          <pc:docMk/>
          <pc:sldMk cId="2202001261" sldId="278"/>
        </pc:sldMkLst>
        <pc:spChg chg="del">
          <ac:chgData name="Eva Klepáčková" userId="76004f34-76d9-4005-9bf0-13b506c77962" providerId="ADAL" clId="{FDC7C0DC-51CD-4E54-8EC1-2948509CE9B7}" dt="2025-11-12T08:54:36.559" v="140"/>
          <ac:spMkLst>
            <pc:docMk/>
            <pc:sldMk cId="2202001261" sldId="278"/>
            <ac:spMk id="2" creationId="{ADCAB837-84BF-726A-BA4C-ED7DB7E4EFDC}"/>
          </ac:spMkLst>
        </pc:spChg>
        <pc:spChg chg="mod ord">
          <ac:chgData name="Eva Klepáčková" userId="76004f34-76d9-4005-9bf0-13b506c77962" providerId="ADAL" clId="{FDC7C0DC-51CD-4E54-8EC1-2948509CE9B7}" dt="2025-11-12T08:59:37.993" v="188" actId="700"/>
          <ac:spMkLst>
            <pc:docMk/>
            <pc:sldMk cId="2202001261" sldId="278"/>
            <ac:spMk id="3" creationId="{8BC3802E-29EC-14DF-67E9-574C5F3B178A}"/>
          </ac:spMkLst>
        </pc:spChg>
        <pc:spChg chg="add mod">
          <ac:chgData name="Eva Klepáčková" userId="76004f34-76d9-4005-9bf0-13b506c77962" providerId="ADAL" clId="{FDC7C0DC-51CD-4E54-8EC1-2948509CE9B7}" dt="2025-11-12T09:24:17.838" v="759" actId="113"/>
          <ac:spMkLst>
            <pc:docMk/>
            <pc:sldMk cId="2202001261" sldId="278"/>
            <ac:spMk id="4" creationId="{F784DDC3-E1E3-5016-69CF-1FAD22C41AA7}"/>
          </ac:spMkLst>
        </pc:spChg>
        <pc:spChg chg="add del mod">
          <ac:chgData name="Eva Klepáčková" userId="76004f34-76d9-4005-9bf0-13b506c77962" providerId="ADAL" clId="{FDC7C0DC-51CD-4E54-8EC1-2948509CE9B7}" dt="2025-11-12T08:58:00.458" v="170" actId="26606"/>
          <ac:spMkLst>
            <pc:docMk/>
            <pc:sldMk cId="2202001261" sldId="278"/>
            <ac:spMk id="1031" creationId="{B183E631-3D57-6C45-E7B6-728DC674AB18}"/>
          </ac:spMkLst>
        </pc:spChg>
        <pc:spChg chg="add del mod">
          <ac:chgData name="Eva Klepáčková" userId="76004f34-76d9-4005-9bf0-13b506c77962" providerId="ADAL" clId="{FDC7C0DC-51CD-4E54-8EC1-2948509CE9B7}" dt="2025-11-12T08:58:02.373" v="173" actId="26606"/>
          <ac:spMkLst>
            <pc:docMk/>
            <pc:sldMk cId="2202001261" sldId="278"/>
            <ac:spMk id="1033" creationId="{726C4ACD-1946-2147-01B0-D0C24A862072}"/>
          </ac:spMkLst>
        </pc:spChg>
        <pc:picChg chg="add mod ord">
          <ac:chgData name="Eva Klepáčková" userId="76004f34-76d9-4005-9bf0-13b506c77962" providerId="ADAL" clId="{FDC7C0DC-51CD-4E54-8EC1-2948509CE9B7}" dt="2025-11-12T08:59:37.993" v="188" actId="700"/>
          <ac:picMkLst>
            <pc:docMk/>
            <pc:sldMk cId="2202001261" sldId="278"/>
            <ac:picMk id="1026" creationId="{290D89CD-1EB8-E4DA-9F88-FA29DA8DF0DE}"/>
          </ac:picMkLst>
        </pc:picChg>
        <pc:cxnChg chg="add del">
          <ac:chgData name="Eva Klepáčková" userId="76004f34-76d9-4005-9bf0-13b506c77962" providerId="ADAL" clId="{FDC7C0DC-51CD-4E54-8EC1-2948509CE9B7}" dt="2025-11-12T09:00:35.597" v="264" actId="11529"/>
          <ac:cxnSpMkLst>
            <pc:docMk/>
            <pc:sldMk cId="2202001261" sldId="278"/>
            <ac:cxnSpMk id="6" creationId="{B2BB4011-101A-7B0E-A35B-3D371C8C5717}"/>
          </ac:cxnSpMkLst>
        </pc:cxnChg>
      </pc:sldChg>
      <pc:sldChg chg="modSp new del mod">
        <pc:chgData name="Eva Klepáčková" userId="76004f34-76d9-4005-9bf0-13b506c77962" providerId="ADAL" clId="{FDC7C0DC-51CD-4E54-8EC1-2948509CE9B7}" dt="2025-11-12T09:20:05.923" v="587" actId="680"/>
        <pc:sldMkLst>
          <pc:docMk/>
          <pc:sldMk cId="1260120156" sldId="279"/>
        </pc:sldMkLst>
        <pc:spChg chg="mod">
          <ac:chgData name="Eva Klepáčková" userId="76004f34-76d9-4005-9bf0-13b506c77962" providerId="ADAL" clId="{FDC7C0DC-51CD-4E54-8EC1-2948509CE9B7}" dt="2025-11-12T09:20:04.650" v="586" actId="20577"/>
          <ac:spMkLst>
            <pc:docMk/>
            <pc:sldMk cId="1260120156" sldId="279"/>
            <ac:spMk id="3" creationId="{CE2EF221-E686-4F05-EA0B-D3071708BC98}"/>
          </ac:spMkLst>
        </pc:spChg>
      </pc:sldChg>
      <pc:sldChg chg="addSp delSp modSp new mod modClrScheme chgLayout">
        <pc:chgData name="Eva Klepáčková" userId="76004f34-76d9-4005-9bf0-13b506c77962" providerId="ADAL" clId="{FDC7C0DC-51CD-4E54-8EC1-2948509CE9B7}" dt="2025-11-12T10:21:24.593" v="801" actId="14100"/>
        <pc:sldMkLst>
          <pc:docMk/>
          <pc:sldMk cId="1738094923" sldId="279"/>
        </pc:sldMkLst>
        <pc:spChg chg="del">
          <ac:chgData name="Eva Klepáčková" userId="76004f34-76d9-4005-9bf0-13b506c77962" providerId="ADAL" clId="{FDC7C0DC-51CD-4E54-8EC1-2948509CE9B7}" dt="2025-11-12T10:17:16.749" v="765" actId="700"/>
          <ac:spMkLst>
            <pc:docMk/>
            <pc:sldMk cId="1738094923" sldId="279"/>
            <ac:spMk id="2" creationId="{705F1DBE-A9FC-40AC-E250-155655583E49}"/>
          </ac:spMkLst>
        </pc:spChg>
        <pc:spChg chg="add del mod">
          <ac:chgData name="Eva Klepáčková" userId="76004f34-76d9-4005-9bf0-13b506c77962" providerId="ADAL" clId="{FDC7C0DC-51CD-4E54-8EC1-2948509CE9B7}" dt="2025-11-12T10:19:11.697" v="773"/>
          <ac:spMkLst>
            <pc:docMk/>
            <pc:sldMk cId="1738094923" sldId="279"/>
            <ac:spMk id="3" creationId="{54C21C02-30A7-AE8B-F601-F7F23FBDB5DF}"/>
          </ac:spMkLst>
        </pc:spChg>
        <pc:spChg chg="add del mod">
          <ac:chgData name="Eva Klepáčková" userId="76004f34-76d9-4005-9bf0-13b506c77962" providerId="ADAL" clId="{FDC7C0DC-51CD-4E54-8EC1-2948509CE9B7}" dt="2025-11-12T10:18:22.196" v="770"/>
          <ac:spMkLst>
            <pc:docMk/>
            <pc:sldMk cId="1738094923" sldId="279"/>
            <ac:spMk id="4" creationId="{78995050-2B2C-8983-7801-E7FFCE593E10}"/>
          </ac:spMkLst>
        </pc:spChg>
        <pc:spChg chg="add del mod">
          <ac:chgData name="Eva Klepáčková" userId="76004f34-76d9-4005-9bf0-13b506c77962" providerId="ADAL" clId="{FDC7C0DC-51CD-4E54-8EC1-2948509CE9B7}" dt="2025-11-12T10:18:28.130" v="771"/>
          <ac:spMkLst>
            <pc:docMk/>
            <pc:sldMk cId="1738094923" sldId="279"/>
            <ac:spMk id="5" creationId="{A8075461-CB76-FD07-A0BD-D71EA1ADC02A}"/>
          </ac:spMkLst>
        </pc:spChg>
        <pc:spChg chg="add mod">
          <ac:chgData name="Eva Klepáčková" userId="76004f34-76d9-4005-9bf0-13b506c77962" providerId="ADAL" clId="{FDC7C0DC-51CD-4E54-8EC1-2948509CE9B7}" dt="2025-11-12T10:17:16.749" v="765" actId="700"/>
          <ac:spMkLst>
            <pc:docMk/>
            <pc:sldMk cId="1738094923" sldId="279"/>
            <ac:spMk id="6" creationId="{0E7A3E2D-AD60-3721-AA93-40785203AF8C}"/>
          </ac:spMkLst>
        </pc:spChg>
        <pc:spChg chg="add mod">
          <ac:chgData name="Eva Klepáčková" userId="76004f34-76d9-4005-9bf0-13b506c77962" providerId="ADAL" clId="{FDC7C0DC-51CD-4E54-8EC1-2948509CE9B7}" dt="2025-11-12T10:20:17.413" v="786"/>
          <ac:spMkLst>
            <pc:docMk/>
            <pc:sldMk cId="1738094923" sldId="279"/>
            <ac:spMk id="17" creationId="{D4633D23-A451-6ABF-BDE4-1F808DFFE84A}"/>
          </ac:spMkLst>
        </pc:spChg>
        <pc:picChg chg="add mod">
          <ac:chgData name="Eva Klepáčková" userId="76004f34-76d9-4005-9bf0-13b506c77962" providerId="ADAL" clId="{FDC7C0DC-51CD-4E54-8EC1-2948509CE9B7}" dt="2025-11-12T10:18:19.195" v="769"/>
          <ac:picMkLst>
            <pc:docMk/>
            <pc:sldMk cId="1738094923" sldId="279"/>
            <ac:picMk id="8" creationId="{E543A1D5-FDF1-B18C-EC1D-AD7529B86B0C}"/>
          </ac:picMkLst>
        </pc:picChg>
        <pc:picChg chg="add mod">
          <ac:chgData name="Eva Klepáčková" userId="76004f34-76d9-4005-9bf0-13b506c77962" providerId="ADAL" clId="{FDC7C0DC-51CD-4E54-8EC1-2948509CE9B7}" dt="2025-11-12T10:20:17.413" v="786"/>
          <ac:picMkLst>
            <pc:docMk/>
            <pc:sldMk cId="1738094923" sldId="279"/>
            <ac:picMk id="10" creationId="{39EE870F-6D2A-5B9F-90E8-6C61ACEA4D6E}"/>
          </ac:picMkLst>
        </pc:picChg>
        <pc:picChg chg="add mod">
          <ac:chgData name="Eva Klepáčková" userId="76004f34-76d9-4005-9bf0-13b506c77962" providerId="ADAL" clId="{FDC7C0DC-51CD-4E54-8EC1-2948509CE9B7}" dt="2025-11-12T10:21:11.299" v="800" actId="14100"/>
          <ac:picMkLst>
            <pc:docMk/>
            <pc:sldMk cId="1738094923" sldId="279"/>
            <ac:picMk id="12" creationId="{54564535-27DB-C00F-6DE2-2573FCDCF071}"/>
          </ac:picMkLst>
        </pc:picChg>
        <pc:picChg chg="add mod">
          <ac:chgData name="Eva Klepáčková" userId="76004f34-76d9-4005-9bf0-13b506c77962" providerId="ADAL" clId="{FDC7C0DC-51CD-4E54-8EC1-2948509CE9B7}" dt="2025-11-12T10:21:07.272" v="799" actId="1076"/>
          <ac:picMkLst>
            <pc:docMk/>
            <pc:sldMk cId="1738094923" sldId="279"/>
            <ac:picMk id="14" creationId="{19A2FD05-11EB-DFDC-C1A2-93B2F6D8FFAF}"/>
          </ac:picMkLst>
        </pc:picChg>
        <pc:picChg chg="add mod">
          <ac:chgData name="Eva Klepáčková" userId="76004f34-76d9-4005-9bf0-13b506c77962" providerId="ADAL" clId="{FDC7C0DC-51CD-4E54-8EC1-2948509CE9B7}" dt="2025-11-12T10:21:06.030" v="798" actId="1076"/>
          <ac:picMkLst>
            <pc:docMk/>
            <pc:sldMk cId="1738094923" sldId="279"/>
            <ac:picMk id="16" creationId="{CD7D3E86-8291-89C1-27A9-7BFB58B22C97}"/>
          </ac:picMkLst>
        </pc:picChg>
        <pc:picChg chg="add mod">
          <ac:chgData name="Eva Klepáčková" userId="76004f34-76d9-4005-9bf0-13b506c77962" providerId="ADAL" clId="{FDC7C0DC-51CD-4E54-8EC1-2948509CE9B7}" dt="2025-11-12T10:21:24.593" v="801" actId="14100"/>
          <ac:picMkLst>
            <pc:docMk/>
            <pc:sldMk cId="1738094923" sldId="279"/>
            <ac:picMk id="19" creationId="{DD616B9D-0C5D-FD31-1E09-5870A54201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B0E84617-8B9B-0CD5-AC74-2445C254F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80629" y="5516566"/>
            <a:ext cx="1838328" cy="11525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ál 3">
            <a:extLst>
              <a:ext uri="{FF2B5EF4-FFF2-40B4-BE49-F238E27FC236}">
                <a16:creationId xmlns:a16="http://schemas.microsoft.com/office/drawing/2014/main" id="{3BB1AD7A-44C9-A6EA-1FF0-FD7F6A5CE4A5}"/>
              </a:ext>
            </a:extLst>
          </p:cNvPr>
          <p:cNvSpPr/>
          <p:nvPr/>
        </p:nvSpPr>
        <p:spPr>
          <a:xfrm>
            <a:off x="919164" y="468309"/>
            <a:ext cx="5921370" cy="592137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E97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F965EBF-9880-1F80-CAFC-CC3F40FFC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670" y="1581153"/>
            <a:ext cx="9749323" cy="3922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cs-CZ" sz="50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A4976CA-698D-D51C-03A8-B90E315FB3C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9147172" y="330198"/>
            <a:ext cx="2601916" cy="12509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EAB8210-FD6B-43FD-9C4E-BBBB8D9F1854}" type="datetime1">
              <a:rPr lang="cs-CZ"/>
              <a:pPr lvl="0"/>
              <a:t>12.11.2025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96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792AF3BC-DAD1-A219-FB53-923C2D2F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B0D28B-2BCB-71ED-B63C-78ACD972405B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85825" y="1200150"/>
            <a:ext cx="5105406" cy="46101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17">
            <a:extLst>
              <a:ext uri="{FF2B5EF4-FFF2-40B4-BE49-F238E27FC236}">
                <a16:creationId xmlns:a16="http://schemas.microsoft.com/office/drawing/2014/main" id="{719237F2-8C3B-DB09-FA6D-5AB9BF8B3A3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953B0D77-0BDE-DF13-C163-3DDEF819692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181728" y="1200150"/>
            <a:ext cx="5567360" cy="46101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910A1F6-E512-4344-9749-FD00282C63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B169E65-0C4A-CAEA-0694-DD56F6E737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5EF0F3D9-54F1-4996-AFCB-DE9621D20E0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95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460C9B09-4C8C-081C-FF8E-39A4E859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2F9D699-2950-47AB-8D56-82ADE5D51A8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681160"/>
            <a:ext cx="511175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A613085-8E85-37F8-4551-E0F9E430C9B0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85825" y="2505071"/>
            <a:ext cx="511175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03FB8FA-DDD5-787F-CCBF-707D6D05F6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91271" y="1702859"/>
            <a:ext cx="5357817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text 17">
            <a:extLst>
              <a:ext uri="{FF2B5EF4-FFF2-40B4-BE49-F238E27FC236}">
                <a16:creationId xmlns:a16="http://schemas.microsoft.com/office/drawing/2014/main" id="{D350E6ED-0644-9EEC-8BD2-A3FC6239AEB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1134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B8E9E96F-AC60-3572-094A-1857EE897527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391271" y="2526770"/>
            <a:ext cx="5357817" cy="3662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2F1D3DE2-F249-051A-2868-11B9B25F80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0BAEA59B-997A-F966-3B5C-F747653CE3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185002AB-1128-429E-A2D9-6212AF1AA08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14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25E76972-086F-7A88-BF5B-1575ECD7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graf 9">
            <a:extLst>
              <a:ext uri="{FF2B5EF4-FFF2-40B4-BE49-F238E27FC236}">
                <a16:creationId xmlns:a16="http://schemas.microsoft.com/office/drawing/2014/main" id="{4D5D354C-F07F-461B-983E-EA9D44E43CE3}"/>
              </a:ext>
            </a:extLst>
          </p:cNvPr>
          <p:cNvSpPr txBox="1">
            <a:spLocks noGrp="1"/>
          </p:cNvSpPr>
          <p:nvPr>
            <p:ph type="chart" sz="quarter" idx="4294967295"/>
          </p:nvPr>
        </p:nvSpPr>
        <p:spPr>
          <a:xfrm>
            <a:off x="885825" y="1447796"/>
            <a:ext cx="5410203" cy="4600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graf.</a:t>
            </a:r>
          </a:p>
        </p:txBody>
      </p:sp>
      <p:sp>
        <p:nvSpPr>
          <p:cNvPr id="4" name="Zástupný symbol pro graf 9">
            <a:extLst>
              <a:ext uri="{FF2B5EF4-FFF2-40B4-BE49-F238E27FC236}">
                <a16:creationId xmlns:a16="http://schemas.microsoft.com/office/drawing/2014/main" id="{422199CC-F919-4B01-2DAE-CA5AF59734D9}"/>
              </a:ext>
            </a:extLst>
          </p:cNvPr>
          <p:cNvSpPr txBox="1">
            <a:spLocks noGrp="1"/>
          </p:cNvSpPr>
          <p:nvPr>
            <p:ph type="chart" sz="quarter" idx="4294967295"/>
          </p:nvPr>
        </p:nvSpPr>
        <p:spPr>
          <a:xfrm>
            <a:off x="6524628" y="1447796"/>
            <a:ext cx="5224460" cy="4600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graf.</a:t>
            </a:r>
          </a:p>
        </p:txBody>
      </p:sp>
      <p:sp>
        <p:nvSpPr>
          <p:cNvPr id="5" name="Zástupný symbol pro text 17">
            <a:extLst>
              <a:ext uri="{FF2B5EF4-FFF2-40B4-BE49-F238E27FC236}">
                <a16:creationId xmlns:a16="http://schemas.microsoft.com/office/drawing/2014/main" id="{5B20BB10-2D7D-98B3-74ED-1A9580BEDB3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77FB8FA-6B95-D937-CB97-D172186A06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9971343-3453-34C6-0C9D-7F2A9F1131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EEC54E43-A6AC-47E5-A648-D60CB672760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37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15576A6-550A-2026-30AE-BA3CEBD75EAF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CE97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C92EEB8-5BE8-F87E-2E62-6FFC86ED4819}"/>
              </a:ext>
            </a:extLst>
          </p:cNvPr>
          <p:cNvSpPr/>
          <p:nvPr/>
        </p:nvSpPr>
        <p:spPr>
          <a:xfrm>
            <a:off x="0" y="0"/>
            <a:ext cx="461964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Zástupný symbol pro text 17">
            <a:extLst>
              <a:ext uri="{FF2B5EF4-FFF2-40B4-BE49-F238E27FC236}">
                <a16:creationId xmlns:a16="http://schemas.microsoft.com/office/drawing/2014/main" id="{78F4197C-89CD-64BC-8B5D-91DA36263D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504946"/>
            <a:ext cx="10934696" cy="381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44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6205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F9F956A-A177-C94F-3317-654FBA7329CF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7F7F7F"/>
          </a:solidFill>
          <a:ln w="12701" cap="flat">
            <a:solidFill>
              <a:srgbClr val="976E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D6717B7-CD77-D0D1-4E74-851153E63880}"/>
              </a:ext>
            </a:extLst>
          </p:cNvPr>
          <p:cNvSpPr/>
          <p:nvPr/>
        </p:nvSpPr>
        <p:spPr>
          <a:xfrm>
            <a:off x="0" y="0"/>
            <a:ext cx="461964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Zástupný symbol pro text 17">
            <a:extLst>
              <a:ext uri="{FF2B5EF4-FFF2-40B4-BE49-F238E27FC236}">
                <a16:creationId xmlns:a16="http://schemas.microsoft.com/office/drawing/2014/main" id="{DD211D9D-7F9F-456F-7EF2-0651EDF21B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504946"/>
            <a:ext cx="10934696" cy="381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4400" b="1" i="0" u="none" strike="noStrike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89972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F4A288B2-EF08-672E-4DA5-F5125ECC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obrázek 11">
            <a:extLst>
              <a:ext uri="{FF2B5EF4-FFF2-40B4-BE49-F238E27FC236}">
                <a16:creationId xmlns:a16="http://schemas.microsoft.com/office/drawing/2014/main" id="{05B90287-2DD8-B351-7A56-9691DA59324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25" y="1343025"/>
            <a:ext cx="5772149" cy="4772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sp>
        <p:nvSpPr>
          <p:cNvPr id="4" name="Zástupný symbol pro obrázek 13">
            <a:extLst>
              <a:ext uri="{FF2B5EF4-FFF2-40B4-BE49-F238E27FC236}">
                <a16:creationId xmlns:a16="http://schemas.microsoft.com/office/drawing/2014/main" id="{588228AF-DE50-226F-E1BF-5E149658AF4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810378" y="1343025"/>
            <a:ext cx="4962521" cy="22764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sp>
        <p:nvSpPr>
          <p:cNvPr id="5" name="Zástupný symbol pro obrázek 13">
            <a:extLst>
              <a:ext uri="{FF2B5EF4-FFF2-40B4-BE49-F238E27FC236}">
                <a16:creationId xmlns:a16="http://schemas.microsoft.com/office/drawing/2014/main" id="{9BBD267F-45FC-0358-7EDC-F4E2FB22EFF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810378" y="3767135"/>
            <a:ext cx="3621078" cy="2533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sp>
        <p:nvSpPr>
          <p:cNvPr id="6" name="Zástupný symbol pro text 17">
            <a:extLst>
              <a:ext uri="{FF2B5EF4-FFF2-40B4-BE49-F238E27FC236}">
                <a16:creationId xmlns:a16="http://schemas.microsoft.com/office/drawing/2014/main" id="{45A20942-FEA8-8AAB-6B5E-3A72FB6BAC0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2F7120C2-28BB-5B5B-03D2-84A0AAB783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8EE495A1-CB98-383A-39B6-9DED698AFE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E1AA0109-18E3-475A-B949-3B20AE28F9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142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6F72757E-46B2-CED7-DA06-2E4D38F97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80629" y="5516566"/>
            <a:ext cx="1838328" cy="11525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17">
            <a:extLst>
              <a:ext uri="{FF2B5EF4-FFF2-40B4-BE49-F238E27FC236}">
                <a16:creationId xmlns:a16="http://schemas.microsoft.com/office/drawing/2014/main" id="{0BB99EAD-5770-91FA-CF5A-C45DA204D58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543050"/>
            <a:ext cx="10934696" cy="3960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44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886932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DA0F0D35-D71E-FC60-82FD-D125A778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80629" y="5516566"/>
            <a:ext cx="1838328" cy="11525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ál 3">
            <a:extLst>
              <a:ext uri="{FF2B5EF4-FFF2-40B4-BE49-F238E27FC236}">
                <a16:creationId xmlns:a16="http://schemas.microsoft.com/office/drawing/2014/main" id="{594BA6FB-8465-39E7-CFEC-31F106E445D7}"/>
              </a:ext>
            </a:extLst>
          </p:cNvPr>
          <p:cNvSpPr/>
          <p:nvPr/>
        </p:nvSpPr>
        <p:spPr>
          <a:xfrm>
            <a:off x="919164" y="468309"/>
            <a:ext cx="5921370" cy="592137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9046" cap="flat">
            <a:solidFill>
              <a:srgbClr val="CE97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D951474-C928-F003-FA99-FA3A7E351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670" y="1581153"/>
            <a:ext cx="9749323" cy="3922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cs-CZ" sz="50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B119A14-95FC-08DF-7181-0A49932257D3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9147172" y="330198"/>
            <a:ext cx="2601916" cy="12509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FB47B5D6-046F-4316-B2D9-6328171FD07D}" type="datetime1">
              <a:rPr lang="cs-CZ"/>
              <a:pPr lvl="0"/>
              <a:t>12.11.2025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3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>
            <a:extLst>
              <a:ext uri="{FF2B5EF4-FFF2-40B4-BE49-F238E27FC236}">
                <a16:creationId xmlns:a16="http://schemas.microsoft.com/office/drawing/2014/main" id="{3CF568A3-FB40-88B3-1C70-6CA736CD9B58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CE97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Obdélník 3">
            <a:extLst>
              <a:ext uri="{FF2B5EF4-FFF2-40B4-BE49-F238E27FC236}">
                <a16:creationId xmlns:a16="http://schemas.microsoft.com/office/drawing/2014/main" id="{202FEA85-A3F3-57EA-6319-C1F5A4148EA6}"/>
              </a:ext>
            </a:extLst>
          </p:cNvPr>
          <p:cNvSpPr/>
          <p:nvPr/>
        </p:nvSpPr>
        <p:spPr>
          <a:xfrm>
            <a:off x="0" y="0"/>
            <a:ext cx="461964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Ovál 4">
            <a:extLst>
              <a:ext uri="{FF2B5EF4-FFF2-40B4-BE49-F238E27FC236}">
                <a16:creationId xmlns:a16="http://schemas.microsoft.com/office/drawing/2014/main" id="{1F8C212E-2181-A1B3-960B-66529E50593D}"/>
              </a:ext>
            </a:extLst>
          </p:cNvPr>
          <p:cNvSpPr/>
          <p:nvPr/>
        </p:nvSpPr>
        <p:spPr>
          <a:xfrm>
            <a:off x="919164" y="468309"/>
            <a:ext cx="5921370" cy="592137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82D7B131-B006-F003-6481-C02920D4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99676" y="5535613"/>
            <a:ext cx="1814517" cy="11350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F63739D-3A3D-FFFF-B45A-189DC6B1E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670" y="1581153"/>
            <a:ext cx="9749323" cy="3922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cs-CZ" sz="5000" b="1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3B4354DD-9743-AE46-1395-A4E0F748F25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9147172" y="330198"/>
            <a:ext cx="2601916" cy="12509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0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C996BA13-756A-4446-83FE-93639C0696D2}" type="datetime1">
              <a:rPr lang="cs-CZ"/>
              <a:pPr lvl="0"/>
              <a:t>12.11.2025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6903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6078C3F0-B38B-914C-035B-3DF8DC75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17">
            <a:extLst>
              <a:ext uri="{FF2B5EF4-FFF2-40B4-BE49-F238E27FC236}">
                <a16:creationId xmlns:a16="http://schemas.microsoft.com/office/drawing/2014/main" id="{9280C677-60B4-BFC6-E6A2-2776D2763B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9276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A7DB108A-C6A1-3AE1-A016-2F46887E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33090" y="5891214"/>
            <a:ext cx="1144591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17">
            <a:extLst>
              <a:ext uri="{FF2B5EF4-FFF2-40B4-BE49-F238E27FC236}">
                <a16:creationId xmlns:a16="http://schemas.microsoft.com/office/drawing/2014/main" id="{581DF2EF-7454-98E1-40AD-7B1F2F99378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C39FDB8-D310-A84F-49C5-95EEFC09D3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DE227CD-CECC-C437-391B-F8DF3CC293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F6D95D7A-DB51-4A1B-A7A9-A902BF06F1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91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7EE05E71-25A9-FBA2-F0CA-95E1D120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C28915-4A02-0502-9BC8-1E72565541E2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buChar char="●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17">
            <a:extLst>
              <a:ext uri="{FF2B5EF4-FFF2-40B4-BE49-F238E27FC236}">
                <a16:creationId xmlns:a16="http://schemas.microsoft.com/office/drawing/2014/main" id="{F5A42A7F-9319-5655-EF85-79A867EBF25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282AED-2717-2A8A-25B4-D1D4380A3C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CAD437-7FD0-B5C1-722E-7BBE8FD2D7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E41797E6-BDC0-4EEA-8429-FE063E22139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1335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C943D6CA-6331-5735-E97A-3A4B5B18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17">
            <a:extLst>
              <a:ext uri="{FF2B5EF4-FFF2-40B4-BE49-F238E27FC236}">
                <a16:creationId xmlns:a16="http://schemas.microsoft.com/office/drawing/2014/main" id="{7F6AC1FC-2B60-FDC6-EED7-1CF95051080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F66453F-C496-4139-5ADF-D59E6F58025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193099"/>
            <a:ext cx="10934696" cy="50149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53C211-7084-472F-49E5-EE7F360DC4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8E2B4C-BE09-B32F-94E6-0AEC5A993A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E94DB203-39E1-42AF-A147-C6DB0D1700A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6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E6503214-2173-43E1-8574-7C6215A8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text 17">
            <a:extLst>
              <a:ext uri="{FF2B5EF4-FFF2-40B4-BE49-F238E27FC236}">
                <a16:creationId xmlns:a16="http://schemas.microsoft.com/office/drawing/2014/main" id="{92F0A1D1-150C-D806-B0EA-EBDBCA6FA9F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rázek 2">
            <a:extLst>
              <a:ext uri="{FF2B5EF4-FFF2-40B4-BE49-F238E27FC236}">
                <a16:creationId xmlns:a16="http://schemas.microsoft.com/office/drawing/2014/main" id="{66642E39-BEBF-9DA5-D58F-2062281687A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25" y="1219196"/>
            <a:ext cx="10934696" cy="4989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C7AE1A-165F-86F6-642A-66384515A9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CCD62-2DB0-B7C6-9618-5804780CC4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CCF0502D-8E8D-49AC-AF3E-0D96A3C422A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0847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5C4972E3-10B3-0945-35AC-990ECE75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1466" y="5888041"/>
            <a:ext cx="1436686" cy="9001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0CF9C8-149F-C4E1-DFE4-3C7D8B5704BB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85825" y="1169983"/>
            <a:ext cx="6667503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R="0" lvl="1" fontAlgn="auto">
              <a:lnSpc>
                <a:spcPct val="100000"/>
              </a:lnSpc>
              <a:spcAft>
                <a:spcPts val="0"/>
              </a:spcAft>
              <a:buClr>
                <a:srgbClr val="CE9700"/>
              </a:buClr>
              <a:buSzPct val="100000"/>
              <a:buFont typeface="Arial" pitchFamily="34"/>
              <a:buChar char="●"/>
              <a:tabLst/>
              <a:defRPr lang="cs-CZ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R="0" lvl="2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R="0" lvl="3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R="0" lvl="4" fontAlgn="auto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tabLst/>
              <a:defRPr lang="cs-CZ" sz="24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rázek 2">
            <a:extLst>
              <a:ext uri="{FF2B5EF4-FFF2-40B4-BE49-F238E27FC236}">
                <a16:creationId xmlns:a16="http://schemas.microsoft.com/office/drawing/2014/main" id="{1C25649E-094C-5FA8-BA7B-1BF21EB7BB6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734296" y="1169983"/>
            <a:ext cx="4014792" cy="46402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17">
            <a:extLst>
              <a:ext uri="{FF2B5EF4-FFF2-40B4-BE49-F238E27FC236}">
                <a16:creationId xmlns:a16="http://schemas.microsoft.com/office/drawing/2014/main" id="{5BBCCD75-F496-78DE-5D9F-733450A4620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cs-CZ" sz="3200" b="1" i="0" u="none" strike="noStrike" cap="none" spc="0" baseline="0">
                <a:solidFill>
                  <a:srgbClr val="CE9700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B5CF9FC-8C0F-1D20-6F8A-56C9468734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076446" y="6300792"/>
            <a:ext cx="60769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60460F0-7FA3-ED69-D8DF-5D4DEC8A73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85825" y="6300792"/>
            <a:ext cx="10477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 lvl="0"/>
            <a:fld id="{939C3583-9FAF-4F27-8073-607CE529CEF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11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6">
            <a:extLst>
              <a:ext uri="{FF2B5EF4-FFF2-40B4-BE49-F238E27FC236}">
                <a16:creationId xmlns:a16="http://schemas.microsoft.com/office/drawing/2014/main" id="{8194AB5D-4EB1-63CA-E004-72511318D449}"/>
              </a:ext>
            </a:extLst>
          </p:cNvPr>
          <p:cNvSpPr/>
          <p:nvPr/>
        </p:nvSpPr>
        <p:spPr>
          <a:xfrm>
            <a:off x="0" y="0"/>
            <a:ext cx="461964" cy="6858000"/>
          </a:xfrm>
          <a:prstGeom prst="rect">
            <a:avLst/>
          </a:prstGeom>
          <a:solidFill>
            <a:srgbClr val="CE97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cz/program/aktion-ceska-republika-rakousko" TargetMode="External"/><Relationship Id="rId7" Type="http://schemas.openxmlformats.org/officeDocument/2006/relationships/hyperlink" Target="https://www.sbfi.admin.ch/sbfi/en/home/education/scholarships-and-grants/swiss-government-excellence-scholarships.html#632937668" TargetMode="External"/><Relationship Id="rId2" Type="http://schemas.openxmlformats.org/officeDocument/2006/relationships/hyperlink" Target="https://www.btha.cz/cs/stipendia/studium-v-bavorsk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fp.cz/cz/veda-a-univerzity/stipendia-a-financovani/#/" TargetMode="External"/><Relationship Id="rId5" Type="http://schemas.openxmlformats.org/officeDocument/2006/relationships/hyperlink" Target="https://www.fulbright.cz/stipendia/zakladni-informace/" TargetMode="External"/><Relationship Id="rId4" Type="http://schemas.openxmlformats.org/officeDocument/2006/relationships/hyperlink" Target="https://international.mendelu.cz/studijni-pobyty/ceepus/?psn=40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af.mendelu/" TargetMode="External"/><Relationship Id="rId3" Type="http://schemas.openxmlformats.org/officeDocument/2006/relationships/hyperlink" Target="https://teams.microsoft.com/l/team/19%3aLXWUtsJcrklG5-G9o1N4Co77irOl2_TK2qg6PbUBwf81%40thread.tacv2/conversations?groupId=3014d749-983d-44d4-8400-ea58a5b65dda&amp;tenantId=0fc379c2-9aac-4a1c-9fbd-f4dc20999e9c" TargetMode="External"/><Relationship Id="rId7" Type="http://schemas.openxmlformats.org/officeDocument/2006/relationships/hyperlink" Target="https://www.instagram.com/vyjed_s_omvi_mendelu/" TargetMode="External"/><Relationship Id="rId12" Type="http://schemas.openxmlformats.org/officeDocument/2006/relationships/image" Target="../media/image22.jpeg"/><Relationship Id="rId2" Type="http://schemas.openxmlformats.org/officeDocument/2006/relationships/hyperlink" Target="https://international.mendelu.cz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f.mendelu.cz/student/aktualne-pro-studenty/?psn=3600" TargetMode="External"/><Relationship Id="rId11" Type="http://schemas.openxmlformats.org/officeDocument/2006/relationships/image" Target="../media/image21.jpeg"/><Relationship Id="rId5" Type="http://schemas.openxmlformats.org/officeDocument/2006/relationships/hyperlink" Target="https://af.mendelu.cz/" TargetMode="External"/><Relationship Id="rId10" Type="http://schemas.openxmlformats.org/officeDocument/2006/relationships/hyperlink" Target="https://www.dzs.cz/program/akademicka-informacni-agentura" TargetMode="External"/><Relationship Id="rId4" Type="http://schemas.openxmlformats.org/officeDocument/2006/relationships/hyperlink" Target="https://web2.mendelu.cz/af_291_projekty/newsletter/osoba_form.php?nl=1" TargetMode="External"/><Relationship Id="rId9" Type="http://schemas.openxmlformats.org/officeDocument/2006/relationships/hyperlink" Target="https://www.dzs.cz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magdalena.pavelkova@mendelu.cz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f.mendelu.cz/student/praxe/?psn=2555.5556640625" TargetMode="External"/><Relationship Id="rId2" Type="http://schemas.openxmlformats.org/officeDocument/2006/relationships/hyperlink" Target="https://erasmusintern.org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.mendelu.cz/prakticke-staze/erasmus/" TargetMode="External"/><Relationship Id="rId2" Type="http://schemas.openxmlformats.org/officeDocument/2006/relationships/hyperlink" Target="https://international.mendelu.cz/studijni-pobyty/erasmus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nternational.mendelu.cz/studijni-pobyty/bilateralni-dohody/" TargetMode="External"/><Relationship Id="rId4" Type="http://schemas.openxmlformats.org/officeDocument/2006/relationships/hyperlink" Target="https://international.mendelu.cz/studijni-pobyty/erasmus-kreditova-mobilita_study/?psn=40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endelu-my.sharepoint.com/:p:/g/personal/qqkala4_mendelu_cz/EW-2figmHr1IpyCM9vZuO8kBWLyJlmV4XU7Uc3JHoyiiHQ?e=tSQcRX&amp;wdLOR=c1817BE8E-A0F2-43A0-8728-24B311757166" TargetMode="External"/><Relationship Id="rId3" Type="http://schemas.openxmlformats.org/officeDocument/2006/relationships/hyperlink" Target="https://international.mendelu.cz/" TargetMode="External"/><Relationship Id="rId7" Type="http://schemas.openxmlformats.org/officeDocument/2006/relationships/hyperlink" Target="https://international.mendelu.cz/studijni-pobyty/ceepus/?psn=500" TargetMode="External"/><Relationship Id="rId2" Type="http://schemas.openxmlformats.org/officeDocument/2006/relationships/hyperlink" Target="https://af.mendelu.cz/student/zahranicni-mobility/?psn=1555.555541992187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endelu-my.sharepoint.com/:x:/g/personal/klepacko_mendelu_cz/IQDLV5-4TncuTZNXc6pbJpIMAdlJOv6IJaBO12dA3DkzIP8?e=H0q2BR&amp;wdLOR=c8AA66FF6-C846-4193-AACF-D170234AC7C8" TargetMode="External"/><Relationship Id="rId5" Type="http://schemas.openxmlformats.org/officeDocument/2006/relationships/hyperlink" Target="https://mendelu.sharepoint.com/:x:/s/InternacionalizaceMENDELU/EWHyG53haT9ItOouDTOLfp8BHPxCmJsLH-oZsx2CrxN8Aw?e=XtNa1W&amp;wdLOR=cDDD39425-2E82-491B-876A-2CA79697BEAE" TargetMode="External"/><Relationship Id="rId4" Type="http://schemas.openxmlformats.org/officeDocument/2006/relationships/hyperlink" Target="https://view.officeapps.live.com/op/view.aspx?src=https%3A%2F%2Finternational.mendelu.cz%2Fwp-content%2Fuploads%2F2023%2F11%2FErasmus-IIA_AF.xlsx&amp;wdOrigin=BROWSELINK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.mendelu.cz/vyberove-rizeni-na-blended-intensive-programme-new-challenges-in-livestock-production-under-mediterranean-climate-condition-na-polytechnic-institute-of-beja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BCB1F-7303-11F9-EC74-05241ED327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Seminář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Zahraniční mobility pro studenty AF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12.11.2025</a:t>
            </a:r>
            <a:br>
              <a:rPr lang="cs-CZ" dirty="0">
                <a:latin typeface="+mn-lt"/>
              </a:rPr>
            </a:br>
            <a:br>
              <a:rPr lang="cs-CZ" dirty="0">
                <a:latin typeface="+mn-lt"/>
              </a:rPr>
            </a:br>
            <a:br>
              <a:rPr lang="cs-CZ" sz="2200" dirty="0">
                <a:latin typeface="+mn-lt"/>
              </a:rPr>
            </a:br>
            <a:endParaRPr lang="cs-CZ" sz="22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C5DCC0-5978-995F-07A0-7FBD2F1EE3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 b="1" dirty="0">
                <a:solidFill>
                  <a:srgbClr val="CE9700"/>
                </a:solidFill>
                <a:cs typeface="Arial"/>
              </a:rPr>
              <a:t>Další programy:</a:t>
            </a:r>
            <a:endParaRPr lang="cs-CZ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0B885E-F073-EB5E-D4A8-8FAEA779B9D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cs-CZ" sz="2400" b="1" dirty="0">
                <a:cs typeface="Arial"/>
              </a:rPr>
              <a:t>Stipendia BTHA Bavorsko: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https://www.btha.cz/cs/stipendia/studium-v-bavorsku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  <a:p>
            <a:pPr marL="342900" indent="-342900">
              <a:buChar char="•"/>
            </a:pPr>
            <a:r>
              <a:rPr lang="cs-CZ" sz="2400" b="1" dirty="0">
                <a:cs typeface="Arial"/>
              </a:rPr>
              <a:t>AKTION ČR-Rakousko</a:t>
            </a:r>
            <a:r>
              <a:rPr lang="cs-CZ" sz="2400" dirty="0">
                <a:cs typeface="Arial"/>
              </a:rPr>
              <a:t>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https://www.dzs.cz/program/aktion-ceska-republika-rakousko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  <a:p>
            <a:pPr marL="342900" indent="-342900">
              <a:buChar char="•"/>
            </a:pPr>
            <a:r>
              <a:rPr lang="cs-CZ" sz="2400" b="1" dirty="0">
                <a:cs typeface="Arial"/>
              </a:rPr>
              <a:t>CEEPUS </a:t>
            </a:r>
            <a:r>
              <a:rPr lang="cs-CZ" sz="2400" b="1" dirty="0" err="1">
                <a:cs typeface="Arial"/>
              </a:rPr>
              <a:t>freemover</a:t>
            </a:r>
            <a:r>
              <a:rPr lang="cs-CZ" sz="2400" b="1" dirty="0">
                <a:cs typeface="Arial"/>
              </a:rPr>
              <a:t>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https://international.mendelu.cz/studijni-pobyty/ceepus/?psn=400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</a:p>
          <a:p>
            <a:pPr marL="342900" indent="-342900">
              <a:buChar char="•"/>
            </a:pPr>
            <a:r>
              <a:rPr lang="cs-CZ" sz="2400" b="1" dirty="0" err="1">
                <a:cs typeface="Arial"/>
              </a:rPr>
              <a:t>Fullbright</a:t>
            </a:r>
            <a:r>
              <a:rPr lang="cs-CZ" sz="2400" b="1" dirty="0">
                <a:cs typeface="Arial"/>
              </a:rPr>
              <a:t> stipendium USA</a:t>
            </a:r>
            <a:r>
              <a:rPr lang="cs-CZ" sz="2400" dirty="0">
                <a:cs typeface="Arial"/>
              </a:rPr>
              <a:t>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https://www.fulbright.cz/stipendia/zakladni-informace/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  <a:p>
            <a:pPr marL="342900" indent="-342900">
              <a:buChar char="•"/>
            </a:pPr>
            <a:r>
              <a:rPr lang="cs-CZ" sz="2400" b="1" dirty="0" err="1">
                <a:cs typeface="Arial"/>
              </a:rPr>
              <a:t>Barrande</a:t>
            </a:r>
            <a:r>
              <a:rPr lang="cs-CZ" sz="2400" b="1" dirty="0">
                <a:cs typeface="Arial"/>
              </a:rPr>
              <a:t> </a:t>
            </a:r>
            <a:r>
              <a:rPr lang="cs-CZ" sz="2400" b="1" dirty="0" err="1">
                <a:cs typeface="Arial"/>
              </a:rPr>
              <a:t>Fellowship</a:t>
            </a:r>
            <a:r>
              <a:rPr lang="cs-CZ" sz="2400" b="1" dirty="0">
                <a:cs typeface="Arial"/>
              </a:rPr>
              <a:t> </a:t>
            </a:r>
            <a:r>
              <a:rPr lang="cs-CZ" sz="2400" b="1" dirty="0" err="1">
                <a:cs typeface="Arial"/>
              </a:rPr>
              <a:t>Programme</a:t>
            </a:r>
            <a:r>
              <a:rPr lang="cs-CZ" sz="2400" b="1" dirty="0">
                <a:cs typeface="Arial"/>
              </a:rPr>
              <a:t> Francie</a:t>
            </a:r>
            <a:r>
              <a:rPr lang="cs-CZ" sz="2400" dirty="0">
                <a:cs typeface="Arial"/>
              </a:rPr>
              <a:t>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https://www.ifp.cz/cz/veda-a-univerzity/stipendia-a-financovani/#/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  <a:p>
            <a:pPr marL="342900" indent="-342900">
              <a:buChar char="•"/>
            </a:pPr>
            <a:r>
              <a:rPr lang="cs-CZ" sz="2400" b="1" dirty="0" err="1">
                <a:cs typeface="Arial"/>
              </a:rPr>
              <a:t>Swiss</a:t>
            </a:r>
            <a:r>
              <a:rPr lang="cs-CZ" sz="2400" b="1" dirty="0">
                <a:cs typeface="Arial"/>
              </a:rPr>
              <a:t> </a:t>
            </a:r>
            <a:r>
              <a:rPr lang="cs-CZ" sz="2400" b="1" dirty="0" err="1">
                <a:cs typeface="Arial"/>
              </a:rPr>
              <a:t>Government</a:t>
            </a:r>
            <a:r>
              <a:rPr lang="cs-CZ" sz="2400" b="1" dirty="0">
                <a:cs typeface="Arial"/>
              </a:rPr>
              <a:t> Excellence </a:t>
            </a:r>
            <a:r>
              <a:rPr lang="cs-CZ" sz="2400" b="1" dirty="0" err="1">
                <a:cs typeface="Arial"/>
              </a:rPr>
              <a:t>Scholarship</a:t>
            </a:r>
            <a:r>
              <a:rPr lang="cs-CZ" sz="2400" dirty="0">
                <a:cs typeface="Arial"/>
              </a:rPr>
              <a:t>: 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https://www.sbfi.admin.ch/sbfi/en/home/education/scholarships-and-grants/swiss-government-excellence-scholarships.html#632937668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  <a:p>
            <a:pPr marL="342900" indent="-342900">
              <a:buChar char="•"/>
            </a:pPr>
            <a:endParaRPr lang="cs-CZ" sz="24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45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C3C81D08-BBD0-35F5-341C-AD90DF23C8C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cs-CZ" b="1" dirty="0">
                <a:solidFill>
                  <a:srgbClr val="BF9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koho se obrátit?</a:t>
            </a: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r>
              <a:rPr lang="cs-CZ" sz="2400" dirty="0">
                <a:solidFill>
                  <a:srgbClr val="000000"/>
                </a:solidFill>
                <a:latin typeface="Calibri"/>
              </a:rPr>
              <a:t>Proděkan pro vnější vztahy a internacionalizaci:</a:t>
            </a:r>
          </a:p>
          <a:p>
            <a:pPr lvl="1" indent="0">
              <a:buNone/>
            </a:pPr>
            <a:r>
              <a:rPr lang="cs-CZ" dirty="0">
                <a:solidFill>
                  <a:srgbClr val="000000"/>
                </a:solidFill>
                <a:latin typeface="Calibri"/>
              </a:rPr>
              <a:t>				</a:t>
            </a:r>
            <a:r>
              <a:rPr lang="cs-CZ" u="sng" dirty="0">
                <a:solidFill>
                  <a:srgbClr val="000000"/>
                </a:solidFill>
                <a:latin typeface="Calibri"/>
              </a:rPr>
              <a:t>doc. Ing. Daniel Falta, Ph.D. </a:t>
            </a:r>
          </a:p>
          <a:p>
            <a:pPr lvl="1" indent="0">
              <a:buNone/>
            </a:pPr>
            <a:endParaRPr lang="cs-CZ" dirty="0">
              <a:solidFill>
                <a:srgbClr val="000000"/>
              </a:solidFill>
              <a:latin typeface="Calibri"/>
            </a:endParaRPr>
          </a:p>
          <a:p>
            <a:pPr lvl="1" indent="0">
              <a:buNone/>
            </a:pPr>
            <a:endParaRPr lang="cs-CZ" dirty="0">
              <a:solidFill>
                <a:srgbClr val="000000"/>
              </a:solidFill>
              <a:latin typeface="Calibri"/>
            </a:endParaRPr>
          </a:p>
          <a:p>
            <a:pPr marL="2400300" lvl="4" indent="-342900">
              <a:buSzPct val="100000"/>
              <a:buFont typeface="Arial" pitchFamily="34"/>
            </a:pPr>
            <a:r>
              <a:rPr lang="cs-CZ" sz="2400" dirty="0">
                <a:solidFill>
                  <a:srgbClr val="000000"/>
                </a:solidFill>
                <a:latin typeface="Calibri"/>
              </a:rPr>
              <a:t>Referentka pro mezinárodní spolupráci a zahraniční studia:</a:t>
            </a:r>
          </a:p>
          <a:p>
            <a:pPr lvl="1" indent="0">
              <a:buNone/>
            </a:pPr>
            <a:r>
              <a:rPr lang="cs-CZ" dirty="0">
                <a:solidFill>
                  <a:srgbClr val="000000"/>
                </a:solidFill>
                <a:latin typeface="Calibri"/>
              </a:rPr>
              <a:t>				</a:t>
            </a:r>
            <a:r>
              <a:rPr lang="cs-CZ" u="sng" dirty="0">
                <a:solidFill>
                  <a:srgbClr val="000000"/>
                </a:solidFill>
                <a:latin typeface="Calibri"/>
              </a:rPr>
              <a:t>Mgr. et Mgr. Eva Klepáčková </a:t>
            </a:r>
          </a:p>
          <a:p>
            <a:pPr marL="342900" lvl="0" indent="-342900">
              <a:buSzPct val="100000"/>
              <a:buFont typeface="Arial" pitchFamily="34"/>
            </a:pPr>
            <a:endParaRPr lang="cs-CZ" dirty="0">
              <a:solidFill>
                <a:srgbClr val="000000"/>
              </a:solidFill>
              <a:latin typeface="Calibri"/>
            </a:endParaRPr>
          </a:p>
          <a:p>
            <a:pPr marL="1485900" lvl="2" indent="-342900">
              <a:buSzPct val="100000"/>
              <a:buFont typeface="Arial" pitchFamily="34"/>
            </a:pP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CF8B52E-F036-8C90-6DC4-30E09DF2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63806" y="728657"/>
            <a:ext cx="2719873" cy="20399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F18586AF-F5E8-5DE5-5EDE-11DA7F31E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57" y="2819250"/>
            <a:ext cx="1851815" cy="15927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53C7A760-C6BC-3E0B-0DD2-25DF26F8B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67" y="4533037"/>
            <a:ext cx="1920404" cy="1554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Zástupný text 6">
            <a:extLst>
              <a:ext uri="{FF2B5EF4-FFF2-40B4-BE49-F238E27FC236}">
                <a16:creationId xmlns:a16="http://schemas.microsoft.com/office/drawing/2014/main" id="{30D9165C-1AE1-A868-FFB4-66DED69B9FF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cs-CZ" b="1" dirty="0">
                <a:solidFill>
                  <a:srgbClr val="000000"/>
                </a:solidFill>
                <a:latin typeface="Calibri"/>
              </a:rPr>
              <a:t>Zahraniční oddělení AF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: Budova C, přízemí vlevo</a:t>
            </a:r>
          </a:p>
          <a:p>
            <a:pPr marL="0" lvl="0" indent="0">
              <a:buSzPct val="100000"/>
              <a:buNone/>
            </a:pPr>
            <a:endParaRPr lang="cs-CZ" dirty="0">
              <a:solidFill>
                <a:srgbClr val="000000"/>
              </a:solidFill>
              <a:latin typeface="Calibri"/>
            </a:endParaRPr>
          </a:p>
          <a:p>
            <a:pPr>
              <a:buSzPct val="100000"/>
              <a:buFont typeface="Arial" pitchFamily="34"/>
            </a:pPr>
            <a:r>
              <a:rPr lang="cs-CZ" b="1" dirty="0">
                <a:solidFill>
                  <a:srgbClr val="BF9000"/>
                </a:solidFill>
                <a:latin typeface="Calibri"/>
              </a:rPr>
              <a:t>Kontaktní osoby na AF</a:t>
            </a:r>
            <a:endParaRPr lang="cs-CZ" b="1" dirty="0">
              <a:solidFill>
                <a:srgbClr val="BF9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15C4C99-840F-AE7E-B1BF-E7E6BB3B1D1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</a:rPr>
              <a:t>Oddělení mezinárodních vztahů a internacionalizace Mendelu (OMVI)</a:t>
            </a:r>
            <a:r>
              <a:rPr lang="cs-CZ" sz="1900" dirty="0">
                <a:solidFill>
                  <a:srgbClr val="000000"/>
                </a:solidFill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1900" dirty="0">
                <a:solidFill>
                  <a:srgbClr val="000000"/>
                </a:solidFill>
              </a:rPr>
              <a:t>Sledujte </a:t>
            </a:r>
            <a:r>
              <a:rPr lang="cs-CZ" sz="1900" b="1" dirty="0">
                <a:solidFill>
                  <a:srgbClr val="000000"/>
                </a:solidFill>
              </a:rPr>
              <a:t>MS</a:t>
            </a:r>
            <a:r>
              <a:rPr lang="cs-CZ" sz="1900" dirty="0">
                <a:solidFill>
                  <a:srgbClr val="000000"/>
                </a:solidFill>
              </a:rPr>
              <a:t> </a:t>
            </a:r>
            <a:r>
              <a:rPr lang="cs-CZ" sz="1900" b="1" dirty="0">
                <a:solidFill>
                  <a:srgbClr val="000000"/>
                </a:solidFill>
              </a:rPr>
              <a:t>TEAMS Zahraniční spolupráce </a:t>
            </a:r>
            <a:r>
              <a:rPr lang="cs-CZ" sz="1900" dirty="0">
                <a:solidFill>
                  <a:srgbClr val="000000"/>
                </a:solidFill>
              </a:rPr>
              <a:t>na Mendelu: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https://teams.microsoft.com/l/team/19%3aLXWUtsJcrklG5-G9o1N4Co77irOl2_TK2qg6PbUBwf81%40thread.tacv2/conversations?groupId=3014d749-983d-44d4-8400-ea58a5b65dda&amp;tenantId=0fc379c2-9aac-4a1c-9fbd-f4dc20999e9c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  <a:ea typeface="Calibri"/>
                <a:cs typeface="Calibri"/>
              </a:rPr>
              <a:t>Newsletter Mendelu </a:t>
            </a:r>
            <a:r>
              <a:rPr lang="cs-CZ" sz="1900" b="1" dirty="0" err="1">
                <a:solidFill>
                  <a:srgbClr val="000000"/>
                </a:solidFill>
                <a:ea typeface="Calibri"/>
                <a:cs typeface="Calibri"/>
              </a:rPr>
              <a:t>VaV</a:t>
            </a:r>
            <a:r>
              <a:rPr lang="cs-CZ" sz="1900" dirty="0">
                <a:solidFill>
                  <a:srgbClr val="000000"/>
                </a:solidFill>
                <a:ea typeface="Calibri"/>
                <a:cs typeface="Calibri"/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https://web2.mendelu.cz/af_291_projekty/newsletter/osoba_form.php?nl=1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 </a:t>
            </a: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  <a:ea typeface="Calibri"/>
                <a:cs typeface="Calibri"/>
              </a:rPr>
              <a:t>Webové stránky AF</a:t>
            </a:r>
            <a:r>
              <a:rPr lang="cs-CZ" sz="1900" dirty="0">
                <a:solidFill>
                  <a:srgbClr val="000000"/>
                </a:solidFill>
                <a:ea typeface="Calibri"/>
                <a:cs typeface="Calibri"/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https://af.mendelu.cz/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 </a:t>
            </a:r>
            <a:r>
              <a:rPr lang="cs-CZ" sz="1900" dirty="0">
                <a:solidFill>
                  <a:srgbClr val="000000"/>
                </a:solidFill>
                <a:ea typeface="Calibri"/>
                <a:cs typeface="Calibri"/>
              </a:rPr>
              <a:t>a sekce </a:t>
            </a:r>
            <a:r>
              <a:rPr lang="cs-CZ" sz="1900" b="1" dirty="0">
                <a:solidFill>
                  <a:srgbClr val="000000"/>
                </a:solidFill>
                <a:ea typeface="Calibri"/>
                <a:cs typeface="Calibri"/>
              </a:rPr>
              <a:t>Aktuality zahraničního oddělení</a:t>
            </a:r>
            <a:r>
              <a:rPr lang="cs-CZ" sz="1900" dirty="0">
                <a:solidFill>
                  <a:srgbClr val="000000"/>
                </a:solidFill>
                <a:ea typeface="Calibri"/>
                <a:cs typeface="Calibri"/>
              </a:rPr>
              <a:t>: 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https://af.mendelu.cz/student/aktualne-pro-studenty/?psn=3600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</a:rPr>
              <a:t>Instagram OMVI</a:t>
            </a:r>
            <a:r>
              <a:rPr lang="cs-CZ" sz="1900" dirty="0">
                <a:solidFill>
                  <a:srgbClr val="000000"/>
                </a:solidFill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https://www.instagram.com/vyjed_s_omvi_mendelu/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</a:rPr>
              <a:t>Instagram AF</a:t>
            </a:r>
            <a:r>
              <a:rPr lang="cs-CZ" sz="1900" dirty="0">
                <a:solidFill>
                  <a:srgbClr val="000000"/>
                </a:solidFill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https://www.instagram.com/af.mendelu/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</a:rPr>
              <a:t>Dům zahraniční spolupráce (národní agentura pro </a:t>
            </a:r>
            <a:r>
              <a:rPr lang="cs-CZ" sz="1900" b="1" dirty="0" err="1">
                <a:solidFill>
                  <a:srgbClr val="000000"/>
                </a:solidFill>
              </a:rPr>
              <a:t>mobilitní</a:t>
            </a:r>
            <a:r>
              <a:rPr lang="cs-CZ" sz="1900" b="1" dirty="0">
                <a:solidFill>
                  <a:srgbClr val="000000"/>
                </a:solidFill>
              </a:rPr>
              <a:t> programy v ČR)</a:t>
            </a:r>
            <a:r>
              <a:rPr lang="cs-CZ" sz="1900" dirty="0">
                <a:solidFill>
                  <a:srgbClr val="000000"/>
                </a:solidFill>
              </a:rPr>
              <a:t>: 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https://www.dzs.cz/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1900" b="1" dirty="0">
                <a:solidFill>
                  <a:srgbClr val="000000"/>
                </a:solidFill>
                <a:ea typeface="Calibri"/>
                <a:cs typeface="Calibri"/>
              </a:rPr>
              <a:t>Akademická informační agentura (katalog stipendií do celého světa)</a:t>
            </a:r>
            <a:r>
              <a:rPr lang="cs-CZ" sz="1900" dirty="0">
                <a:solidFill>
                  <a:srgbClr val="000000"/>
                </a:solidFill>
                <a:ea typeface="Calibri"/>
                <a:cs typeface="Calibri"/>
              </a:rPr>
              <a:t>: 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https://www.dzs.cz/program/akademicka-informacni-agentura</a:t>
            </a:r>
            <a:r>
              <a:rPr lang="cs-CZ" sz="19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cs-CZ" sz="1900" dirty="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pPr lvl="0">
              <a:buSzPct val="100000"/>
              <a:buFont typeface="Arial" pitchFamily="34"/>
            </a:pPr>
            <a:endParaRPr lang="cs-CZ" sz="19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lvl="0" indent="-342900">
              <a:buSzPct val="100000"/>
              <a:buFont typeface="Arial" pitchFamily="34"/>
            </a:pPr>
            <a:endParaRPr lang="cs-CZ" sz="19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lvl="0" indent="-342900">
              <a:buSzPct val="100000"/>
              <a:buFont typeface="Arial" pitchFamily="34"/>
            </a:pPr>
            <a:endParaRPr lang="cs-CZ" sz="19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endParaRPr lang="cs-CZ" sz="19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1028700" lvl="1" indent="-342900">
              <a:buSzPct val="100000"/>
              <a:buFont typeface="Arial" pitchFamily="34"/>
            </a:pPr>
            <a:endParaRPr lang="cs-CZ" sz="19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F885F-BB8F-CE2A-62EB-09A749E734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b="1" dirty="0">
                <a:solidFill>
                  <a:srgbClr val="CE9700"/>
                </a:solidFill>
                <a:latin typeface="Arial"/>
              </a:rPr>
              <a:t>Informační zdroje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F2A5B2A-167E-2429-68FB-0E8F285E8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2508" y="3677441"/>
            <a:ext cx="876296" cy="876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D2439554-62B9-601A-5D6C-D9C8E770E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6935" y="4417832"/>
            <a:ext cx="876296" cy="8762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Jízdní kolo s malým košíkem na balíčku na pláži">
            <a:extLst>
              <a:ext uri="{FF2B5EF4-FFF2-40B4-BE49-F238E27FC236}">
                <a16:creationId xmlns:a16="http://schemas.microsoft.com/office/drawing/2014/main" id="{BF2C9C87-DEE0-A036-D4C5-1F7D1F52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text 3">
            <a:extLst>
              <a:ext uri="{FF2B5EF4-FFF2-40B4-BE49-F238E27FC236}">
                <a16:creationId xmlns:a16="http://schemas.microsoft.com/office/drawing/2014/main" id="{78D47C31-8687-81B5-944B-317176C538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60079" y="488887"/>
            <a:ext cx="10960442" cy="5014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SzPct val="100000"/>
              <a:buNone/>
            </a:pPr>
            <a:r>
              <a:rPr lang="cs-CZ" b="1" i="1" dirty="0">
                <a:latin typeface="Calibri"/>
              </a:rPr>
              <a:t>...</a:t>
            </a:r>
            <a:r>
              <a:rPr lang="cs-CZ" b="1" i="1" dirty="0" err="1">
                <a:latin typeface="Calibri"/>
              </a:rPr>
              <a:t>only</a:t>
            </a:r>
            <a:r>
              <a:rPr lang="cs-CZ" b="1" i="1" dirty="0">
                <a:latin typeface="Calibri"/>
              </a:rPr>
              <a:t> </a:t>
            </a:r>
            <a:r>
              <a:rPr lang="cs-CZ" b="1" i="1" dirty="0" err="1">
                <a:latin typeface="Calibri"/>
              </a:rPr>
              <a:t>the</a:t>
            </a:r>
            <a:r>
              <a:rPr lang="cs-CZ" b="1" i="1" dirty="0">
                <a:latin typeface="Calibri"/>
              </a:rPr>
              <a:t> </a:t>
            </a:r>
            <a:r>
              <a:rPr lang="cs-CZ" b="1" i="1" dirty="0" err="1">
                <a:latin typeface="Calibri"/>
              </a:rPr>
              <a:t>sky</a:t>
            </a:r>
            <a:r>
              <a:rPr lang="cs-CZ" b="1" i="1" dirty="0">
                <a:latin typeface="Calibri"/>
              </a:rPr>
              <a:t> </a:t>
            </a:r>
            <a:r>
              <a:rPr lang="cs-CZ" b="1" i="1" dirty="0" err="1">
                <a:latin typeface="Calibri"/>
              </a:rPr>
              <a:t>is</a:t>
            </a:r>
            <a:r>
              <a:rPr lang="cs-CZ" b="1" i="1" dirty="0">
                <a:latin typeface="Calibri"/>
              </a:rPr>
              <a:t> </a:t>
            </a:r>
            <a:r>
              <a:rPr lang="cs-CZ" b="1" i="1" dirty="0" err="1">
                <a:latin typeface="Calibri"/>
              </a:rPr>
              <a:t>the</a:t>
            </a:r>
            <a:r>
              <a:rPr lang="cs-CZ" b="1" i="1" dirty="0">
                <a:latin typeface="Calibri"/>
              </a:rPr>
              <a:t> limit …. </a:t>
            </a:r>
            <a:endParaRPr lang="cs-CZ" b="1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cs-CZ" b="1" i="1" dirty="0">
              <a:solidFill>
                <a:srgbClr val="000000"/>
              </a:solidFill>
              <a:latin typeface="Calibri"/>
            </a:endParaRPr>
          </a:p>
          <a:p>
            <a:pPr marL="0" lvl="0" indent="0">
              <a:buNone/>
            </a:pPr>
            <a:r>
              <a:rPr lang="cs-CZ" b="1" dirty="0">
                <a:solidFill>
                  <a:srgbClr val="000000"/>
                </a:solidFill>
                <a:latin typeface="Calibri"/>
              </a:rPr>
              <a:t>Děkuji za pozornost.</a:t>
            </a:r>
          </a:p>
          <a:p>
            <a:pPr marL="0" indent="0">
              <a:buNone/>
            </a:pPr>
            <a:endParaRPr lang="cs-CZ" b="1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19A2FD05-11EB-DFDC-C1A2-93B2F6D8FFA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641"/>
          <a:stretch>
            <a:fillRect/>
          </a:stretch>
        </p:blipFill>
        <p:spPr>
          <a:xfrm>
            <a:off x="173522" y="322625"/>
            <a:ext cx="3757411" cy="3106375"/>
          </a:xfrm>
          <a:prstGeom prst="rect">
            <a:avLst/>
          </a:prstGeo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39EE870F-6D2A-5B9F-90E8-6C61ACEA4D6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b="15595"/>
          <a:stretch>
            <a:fillRect/>
          </a:stretch>
        </p:blipFill>
        <p:spPr>
          <a:xfrm>
            <a:off x="5578345" y="3913219"/>
            <a:ext cx="6242176" cy="286349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54564535-27DB-C00F-6DE2-2573FCDCF07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3354"/>
          <a:stretch>
            <a:fillRect/>
          </a:stretch>
        </p:blipFill>
        <p:spPr>
          <a:xfrm>
            <a:off x="4022597" y="419096"/>
            <a:ext cx="4442915" cy="310868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E7A3E2D-AD60-3721-AA93-40785203AF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D7D3E86-8291-89C1-27A9-7BFB58B22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9" y="3604186"/>
            <a:ext cx="4758787" cy="3172524"/>
          </a:xfrm>
          <a:prstGeom prst="rect">
            <a:avLst/>
          </a:prstGeom>
        </p:spPr>
      </p:pic>
      <p:sp>
        <p:nvSpPr>
          <p:cNvPr id="17" name="AutoShape 2" descr="Náhled obrázku">
            <a:extLst>
              <a:ext uri="{FF2B5EF4-FFF2-40B4-BE49-F238E27FC236}">
                <a16:creationId xmlns:a16="http://schemas.microsoft.com/office/drawing/2014/main" id="{D4633D23-A451-6ABF-BDE4-1F808DFFE8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DD616B9D-0C5D-FD31-1E09-5870A5420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48067"/>
            <a:ext cx="2849060" cy="37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9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991351E-2A10-39CC-E6E5-623F21F5560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34290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b="1" dirty="0">
                <a:solidFill>
                  <a:srgbClr val="000000"/>
                </a:solidFill>
              </a:rPr>
              <a:t>Erasmus</a:t>
            </a:r>
            <a:r>
              <a:rPr lang="en-US" sz="2000" b="1" dirty="0">
                <a:solidFill>
                  <a:srgbClr val="000000"/>
                </a:solidFill>
              </a:rPr>
              <a:t>+ </a:t>
            </a:r>
            <a:r>
              <a:rPr lang="en-US" sz="2000" b="1" dirty="0" err="1">
                <a:solidFill>
                  <a:srgbClr val="000000"/>
                </a:solidFill>
              </a:rPr>
              <a:t>studijní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pobyt</a:t>
            </a:r>
            <a:r>
              <a:rPr lang="en-US" sz="2000" b="1" dirty="0">
                <a:solidFill>
                  <a:srgbClr val="000000"/>
                </a:solidFill>
              </a:rPr>
              <a:t> a </a:t>
            </a:r>
            <a:r>
              <a:rPr lang="en-US" sz="2000" b="1" dirty="0" err="1">
                <a:solidFill>
                  <a:srgbClr val="000000"/>
                </a:solidFill>
              </a:rPr>
              <a:t>praktick</a:t>
            </a:r>
            <a:r>
              <a:rPr lang="cs-CZ" sz="2000" b="1" dirty="0">
                <a:solidFill>
                  <a:srgbClr val="000000"/>
                </a:solidFill>
              </a:rPr>
              <a:t>á stáž (Evropa)</a:t>
            </a:r>
            <a:endParaRPr lang="cs-CZ" sz="2000" b="1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b="1" dirty="0">
                <a:solidFill>
                  <a:srgbClr val="000000"/>
                </a:solidFill>
              </a:rPr>
              <a:t>Erasmus</a:t>
            </a:r>
            <a:r>
              <a:rPr lang="en-US" sz="2000" b="1" dirty="0">
                <a:solidFill>
                  <a:srgbClr val="000000"/>
                </a:solidFill>
              </a:rPr>
              <a:t>+</a:t>
            </a:r>
            <a:r>
              <a:rPr lang="cs-CZ" sz="2000" b="1" dirty="0">
                <a:solidFill>
                  <a:srgbClr val="000000"/>
                </a:solidFill>
              </a:rPr>
              <a:t> kreditová mobilita (mimo EU)</a:t>
            </a:r>
            <a:endParaRPr lang="cs-CZ" sz="2000" b="1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b="1" dirty="0">
                <a:solidFill>
                  <a:srgbClr val="000000"/>
                </a:solidFill>
              </a:rPr>
              <a:t>Bilaterální dohody (celý svět)</a:t>
            </a:r>
            <a:endParaRPr lang="cs-CZ" sz="2000" b="1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>
                <a:solidFill>
                  <a:srgbClr val="000000"/>
                </a:solidFill>
              </a:rPr>
              <a:t>CEEPUS (</a:t>
            </a:r>
            <a:r>
              <a:rPr lang="cs-CZ" sz="2000" dirty="0" err="1">
                <a:solidFill>
                  <a:srgbClr val="000000"/>
                </a:solidFill>
              </a:rPr>
              <a:t>Central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European</a:t>
            </a:r>
            <a:r>
              <a:rPr lang="cs-CZ" sz="2000" dirty="0">
                <a:solidFill>
                  <a:srgbClr val="000000"/>
                </a:solidFill>
              </a:rPr>
              <a:t> Exchange </a:t>
            </a:r>
            <a:r>
              <a:rPr lang="cs-CZ" sz="2000" dirty="0" err="1">
                <a:solidFill>
                  <a:srgbClr val="000000"/>
                </a:solidFill>
              </a:rPr>
              <a:t>Programme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University </a:t>
            </a:r>
            <a:r>
              <a:rPr lang="cs-CZ" sz="2000" dirty="0" err="1">
                <a:solidFill>
                  <a:srgbClr val="000000"/>
                </a:solidFill>
              </a:rPr>
              <a:t>Studies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  <a:endParaRPr lang="cs-CZ" sz="2000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>
                <a:solidFill>
                  <a:srgbClr val="000000"/>
                </a:solidFill>
              </a:rPr>
              <a:t>AKTION Česká republika – Rakousko</a:t>
            </a:r>
          </a:p>
          <a:p>
            <a:pPr marL="342900" indent="-342900">
              <a:lnSpc>
                <a:spcPct val="100000"/>
              </a:lnSpc>
              <a:buSzPct val="100000"/>
              <a:buFont typeface="Arial" pitchFamily="34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DAAD (Německá akademická výměnná služba)</a:t>
            </a:r>
            <a:endParaRPr lang="cs-CZ" sz="2000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 err="1">
                <a:solidFill>
                  <a:srgbClr val="000000"/>
                </a:solidFill>
              </a:rPr>
              <a:t>Barrande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Fellowship</a:t>
            </a:r>
            <a:r>
              <a:rPr lang="cs-CZ" sz="2000" dirty="0">
                <a:solidFill>
                  <a:srgbClr val="000000"/>
                </a:solidFill>
              </a:rPr>
              <a:t> Program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(Francie)</a:t>
            </a:r>
            <a:endParaRPr lang="cs-CZ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Swiss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Government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Excellence </a:t>
            </a:r>
            <a:r>
              <a:rPr lang="cs-CZ" sz="2000" dirty="0" err="1">
                <a:solidFill>
                  <a:srgbClr val="000000"/>
                </a:solidFill>
                <a:ea typeface="+mn-lt"/>
                <a:cs typeface="+mn-lt"/>
              </a:rPr>
              <a:t>Scholarships</a:t>
            </a:r>
            <a:endParaRPr lang="cs-CZ" sz="2000" dirty="0">
              <a:ea typeface="Calibri" panose="020F0502020204030204"/>
              <a:cs typeface="Calibri" panose="020F0502020204030204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 err="1">
                <a:solidFill>
                  <a:srgbClr val="000000"/>
                </a:solidFill>
              </a:rPr>
              <a:t>Fullbright</a:t>
            </a:r>
            <a:r>
              <a:rPr lang="cs-CZ" sz="2000" dirty="0">
                <a:solidFill>
                  <a:srgbClr val="000000"/>
                </a:solidFill>
              </a:rPr>
              <a:t> stipendia (USA)</a:t>
            </a:r>
            <a:endParaRPr lang="cs-CZ" sz="2000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>
                <a:solidFill>
                  <a:srgbClr val="000000"/>
                </a:solidFill>
              </a:rPr>
              <a:t>Mezivládní dohody – kvóty (stipendia MŠMT)</a:t>
            </a:r>
            <a:endParaRPr lang="cs-CZ" sz="2000" dirty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lnSpc>
                <a:spcPct val="100000"/>
              </a:lnSpc>
              <a:buSzPct val="100000"/>
              <a:buFont typeface="Arial" pitchFamily="34"/>
            </a:pPr>
            <a:r>
              <a:rPr lang="cs-CZ" sz="2000" dirty="0" err="1">
                <a:solidFill>
                  <a:srgbClr val="000000"/>
                </a:solidFill>
              </a:rPr>
              <a:t>Freemovers</a:t>
            </a:r>
            <a:r>
              <a:rPr lang="cs-CZ" sz="2000" dirty="0">
                <a:solidFill>
                  <a:srgbClr val="000000"/>
                </a:solidFill>
              </a:rPr>
              <a:t>, projektové mobility a další programy</a:t>
            </a: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B6DB0D-11A6-AB58-5947-64694085C41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3200" b="1">
                <a:solidFill>
                  <a:srgbClr val="CE9700"/>
                </a:solidFill>
                <a:latin typeface="Arial"/>
              </a:rPr>
              <a:t>Možnosti zahraničních mobilit: programy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F6E5236-12F6-58E5-0784-DE749A71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9" y="66275"/>
            <a:ext cx="2917376" cy="2258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88B19303-4C2C-65E5-B780-D0773A26A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090" y="2997960"/>
            <a:ext cx="2218288" cy="12068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9">
            <a:extLst>
              <a:ext uri="{FF2B5EF4-FFF2-40B4-BE49-F238E27FC236}">
                <a16:creationId xmlns:a16="http://schemas.microsoft.com/office/drawing/2014/main" id="{A9D4F634-775A-A5DA-F534-21332B9DA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091" y="4319570"/>
            <a:ext cx="1545774" cy="13525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11">
            <a:extLst>
              <a:ext uri="{FF2B5EF4-FFF2-40B4-BE49-F238E27FC236}">
                <a16:creationId xmlns:a16="http://schemas.microsoft.com/office/drawing/2014/main" id="{77EFDC0E-025F-B709-302A-3E72CEACA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057" y="2910919"/>
            <a:ext cx="943359" cy="943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13">
            <a:extLst>
              <a:ext uri="{FF2B5EF4-FFF2-40B4-BE49-F238E27FC236}">
                <a16:creationId xmlns:a16="http://schemas.microsoft.com/office/drawing/2014/main" id="{D60880DC-25C8-B318-0504-AF7D36B2B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097" y="5512899"/>
            <a:ext cx="1343994" cy="13439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ázek 15">
            <a:extLst>
              <a:ext uri="{FF2B5EF4-FFF2-40B4-BE49-F238E27FC236}">
                <a16:creationId xmlns:a16="http://schemas.microsoft.com/office/drawing/2014/main" id="{F12DED65-DF03-01C8-E04A-16B9FCE1E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014" y="3381780"/>
            <a:ext cx="2143125" cy="2133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ázek 9" descr="Obsah obrázku symbol, logo, červená&#10;&#10;Popis se vygeneroval automaticky.">
            <a:extLst>
              <a:ext uri="{FF2B5EF4-FFF2-40B4-BE49-F238E27FC236}">
                <a16:creationId xmlns:a16="http://schemas.microsoft.com/office/drawing/2014/main" id="{A3B66219-59A9-0F6F-6CC9-D5CF5A99D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931" y="4074621"/>
            <a:ext cx="1285875" cy="1317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291FB8-9666-864C-D891-8DFC5E90891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315120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CE9700"/>
                </a:solidFill>
              </a:rPr>
              <a:t>Kde a jak se můžu přihlásit?</a:t>
            </a:r>
          </a:p>
        </p:txBody>
      </p:sp>
      <p:sp>
        <p:nvSpPr>
          <p:cNvPr id="3" name="Zástupný symbol obrázku 6">
            <a:extLst>
              <a:ext uri="{FF2B5EF4-FFF2-40B4-BE49-F238E27FC236}">
                <a16:creationId xmlns:a16="http://schemas.microsoft.com/office/drawing/2014/main" id="{11A42A49-C9A0-2ED6-13BD-095DF33A875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25" y="869133"/>
            <a:ext cx="10934696" cy="4956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lnSpc>
                <a:spcPct val="100000"/>
              </a:lnSpc>
              <a:buSzPct val="100000"/>
              <a:buNone/>
            </a:pPr>
            <a:r>
              <a:rPr lang="cs-CZ" sz="1400" b="1" dirty="0">
                <a:solidFill>
                  <a:srgbClr val="000000"/>
                </a:solidFill>
                <a:cs typeface="Arial"/>
              </a:rPr>
              <a:t>Výběrová řízení na Erasmus+, bilaterální dohody: STUDIUM i PRAKTICKÉ STÁŽE </a:t>
            </a:r>
            <a:endParaRPr lang="cs-CZ" sz="1400" b="1" dirty="0">
              <a:solidFill>
                <a:srgbClr val="000000"/>
              </a:solidFill>
              <a:cs typeface="Arial" pitchFamily="34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000000"/>
                </a:solidFill>
                <a:cs typeface="Arial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buSzPct val="100000"/>
              <a:buFont typeface="Arial" pitchFamily="34"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buSzPct val="100000"/>
              <a:buFont typeface="Arial" pitchFamily="34"/>
            </a:pPr>
            <a:endParaRPr lang="cs-CZ" sz="14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buSzPct val="100000"/>
              <a:buFont typeface="Arial" pitchFamily="34"/>
              <a:buChar char="•"/>
            </a:pPr>
            <a:r>
              <a:rPr lang="cs-CZ" sz="1400" dirty="0">
                <a:cs typeface="Arial" panose="020B0604020202020204" pitchFamily="34" charset="0"/>
              </a:rPr>
              <a:t>P</a:t>
            </a:r>
            <a:r>
              <a:rPr lang="cs-CZ" sz="1400" dirty="0">
                <a:effectLst/>
                <a:cs typeface="Arial" panose="020B0604020202020204" pitchFamily="34" charset="0"/>
              </a:rPr>
              <a:t>řípravný kurz anglického jazyka pro výběrové řízení pro studijní pobyty (</a:t>
            </a:r>
            <a:r>
              <a:rPr lang="cs-CZ" sz="1400" b="1" dirty="0">
                <a:effectLst/>
                <a:cs typeface="Arial" panose="020B0604020202020204" pitchFamily="34" charset="0"/>
              </a:rPr>
              <a:t>POZOR</a:t>
            </a:r>
            <a:r>
              <a:rPr lang="cs-CZ" sz="1400" dirty="0">
                <a:effectLst/>
                <a:cs typeface="Arial" panose="020B0604020202020204" pitchFamily="34" charset="0"/>
              </a:rPr>
              <a:t>! Kurz bude otevřen pouze v případě, že bude naplněn minimální počet 5 účastníků, kontakt pro zájemce: </a:t>
            </a:r>
            <a:r>
              <a:rPr lang="cs-CZ" sz="1400" u="none" strike="noStrike" dirty="0">
                <a:solidFill>
                  <a:srgbClr val="79BE15"/>
                </a:solidFill>
                <a:effectLst/>
                <a:cs typeface="Arial" panose="020B0604020202020204" pitchFamily="34" charset="0"/>
                <a:hlinkClick r:id="rId2"/>
              </a:rPr>
              <a:t>magdalena.pavelkova@mendelu.cz</a:t>
            </a:r>
            <a:r>
              <a:rPr lang="cs-CZ" sz="1400" dirty="0">
                <a:effectLst/>
                <a:cs typeface="Arial" panose="020B0604020202020204" pitchFamily="34" charset="0"/>
              </a:rPr>
              <a:t>)</a:t>
            </a:r>
          </a:p>
          <a:p>
            <a:pPr lvl="0">
              <a:lnSpc>
                <a:spcPct val="100000"/>
              </a:lnSpc>
              <a:buSzPct val="100000"/>
              <a:buFont typeface="Arial" pitchFamily="34"/>
            </a:pPr>
            <a:r>
              <a:rPr lang="cs-CZ" sz="1400" dirty="0">
                <a:solidFill>
                  <a:srgbClr val="000000"/>
                </a:solidFill>
                <a:cs typeface="Arial" panose="020B0604020202020204" pitchFamily="34" charset="0"/>
              </a:rPr>
              <a:t>ostatní programy sledujte průběžně – výzvy, maily, nástěnky, webové stránky, TEAMS Zahraniční spolupráce na Mendelu, newslettery (</a:t>
            </a:r>
            <a:r>
              <a:rPr lang="cs-CZ" sz="1400" dirty="0" err="1">
                <a:solidFill>
                  <a:srgbClr val="000000"/>
                </a:solidFill>
                <a:cs typeface="Arial" panose="020B0604020202020204" pitchFamily="34" charset="0"/>
              </a:rPr>
              <a:t>VaV</a:t>
            </a:r>
            <a:r>
              <a:rPr lang="cs-CZ" sz="1400" dirty="0">
                <a:solidFill>
                  <a:srgbClr val="000000"/>
                </a:solidFill>
                <a:cs typeface="Arial" panose="020B0604020202020204" pitchFamily="34" charset="0"/>
              </a:rPr>
              <a:t> Mendelu, Dům zahraniční spolupráce, Akademická informační agentura, MŠMT)</a:t>
            </a:r>
            <a:endParaRPr lang="cs-CZ" sz="1400" dirty="0"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SzPct val="100000"/>
              <a:buFont typeface="Arial" pitchFamily="34"/>
            </a:pPr>
            <a:r>
              <a:rPr lang="cs-CZ" sz="1400" dirty="0">
                <a:solidFill>
                  <a:srgbClr val="000000"/>
                </a:solidFill>
                <a:cs typeface="Arial" panose="020B0604020202020204" pitchFamily="34" charset="0"/>
              </a:rPr>
              <a:t>Součástí výběrového řízení je vždy </a:t>
            </a:r>
            <a:r>
              <a:rPr lang="cs-CZ" sz="1400" b="1" dirty="0">
                <a:solidFill>
                  <a:srgbClr val="000000"/>
                </a:solidFill>
                <a:cs typeface="Arial" panose="020B0604020202020204" pitchFamily="34" charset="0"/>
              </a:rPr>
              <a:t>jazykové přezkoušení </a:t>
            </a:r>
            <a:r>
              <a:rPr lang="cs-CZ" sz="1400" dirty="0">
                <a:solidFill>
                  <a:srgbClr val="000000"/>
                </a:solidFill>
                <a:cs typeface="Arial" panose="020B0604020202020204" pitchFamily="34" charset="0"/>
              </a:rPr>
              <a:t>(mimo pobyty na Slovensku), jazykové certifikáty se uznávají, testuje se z jazyka, ve kterém budete studovat</a:t>
            </a:r>
          </a:p>
          <a:p>
            <a:pPr marL="0" lvl="0" indent="0">
              <a:lnSpc>
                <a:spcPct val="100000"/>
              </a:lnSpc>
              <a:buSzPct val="100000"/>
              <a:buNone/>
            </a:pPr>
            <a:endParaRPr lang="cs-CZ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11BE9BB-60C0-8FBB-D0D6-37B9A4D45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39133"/>
              </p:ext>
            </p:extLst>
          </p:nvPr>
        </p:nvGraphicFramePr>
        <p:xfrm>
          <a:off x="885825" y="1488254"/>
          <a:ext cx="10934696" cy="2231811"/>
        </p:xfrm>
        <a:graphic>
          <a:graphicData uri="http://schemas.openxmlformats.org/drawingml/2006/table">
            <a:tbl>
              <a:tblPr/>
              <a:tblGrid>
                <a:gridCol w="5467348">
                  <a:extLst>
                    <a:ext uri="{9D8B030D-6E8A-4147-A177-3AD203B41FA5}">
                      <a16:colId xmlns:a16="http://schemas.microsoft.com/office/drawing/2014/main" val="347689407"/>
                    </a:ext>
                  </a:extLst>
                </a:gridCol>
                <a:gridCol w="5467348">
                  <a:extLst>
                    <a:ext uri="{9D8B030D-6E8A-4147-A177-3AD203B41FA5}">
                      <a16:colId xmlns:a16="http://schemas.microsoft.com/office/drawing/2014/main" val="390336761"/>
                    </a:ext>
                  </a:extLst>
                </a:gridCol>
              </a:tblGrid>
              <a:tr h="490925">
                <a:tc>
                  <a:txBody>
                    <a:bodyPr/>
                    <a:lstStyle/>
                    <a:p>
                      <a:pPr algn="l"/>
                      <a:r>
                        <a:rPr lang="cs-CZ" sz="1500" b="1" dirty="0">
                          <a:effectLst/>
                          <a:latin typeface="Pepi"/>
                        </a:rPr>
                        <a:t>15. 12. 2025 – 31. 01. 2026</a:t>
                      </a:r>
                      <a:endParaRPr lang="cs-CZ" sz="1500" dirty="0">
                        <a:effectLst/>
                        <a:latin typeface="Pep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>
                          <a:effectLst/>
                          <a:latin typeface="Pepi"/>
                        </a:rPr>
                        <a:t>Sběr přihlášek do 1. kola výběrového řízení pro </a:t>
                      </a:r>
                      <a:r>
                        <a:rPr lang="cs-CZ" sz="1500" b="1">
                          <a:effectLst/>
                          <a:latin typeface="Pepi"/>
                        </a:rPr>
                        <a:t>studijní pobyty</a:t>
                      </a:r>
                      <a:r>
                        <a:rPr lang="cs-CZ" sz="1500">
                          <a:effectLst/>
                          <a:latin typeface="Pepi"/>
                        </a:rPr>
                        <a:t> v akademickém roce 2025/2026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10798"/>
                  </a:ext>
                </a:extLst>
              </a:tr>
              <a:tr h="490925">
                <a:tc>
                  <a:txBody>
                    <a:bodyPr/>
                    <a:lstStyle/>
                    <a:p>
                      <a:pPr algn="l"/>
                      <a:r>
                        <a:rPr lang="cs-CZ" sz="1500" b="1" dirty="0">
                          <a:effectLst/>
                          <a:latin typeface="Pepi"/>
                        </a:rPr>
                        <a:t>Únor 2026</a:t>
                      </a:r>
                      <a:endParaRPr lang="cs-CZ" sz="1500" dirty="0">
                        <a:effectLst/>
                        <a:latin typeface="Pep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3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effectLst/>
                          <a:latin typeface="Pepi"/>
                        </a:rPr>
                        <a:t>1. kolo výběrového řízení pro studijní pobyty – jazykové testy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838501"/>
                  </a:ext>
                </a:extLst>
              </a:tr>
              <a:tr h="701321">
                <a:tc>
                  <a:txBody>
                    <a:bodyPr/>
                    <a:lstStyle/>
                    <a:p>
                      <a:pPr algn="l"/>
                      <a:r>
                        <a:rPr lang="cs-CZ" sz="1500" b="1" dirty="0">
                          <a:effectLst/>
                          <a:latin typeface="Pepi"/>
                        </a:rPr>
                        <a:t>1. 1. – 31. 3. 2026</a:t>
                      </a:r>
                      <a:endParaRPr lang="cs-CZ" sz="1500" dirty="0">
                        <a:effectLst/>
                        <a:latin typeface="Pep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effectLst/>
                          <a:latin typeface="Pepi"/>
                        </a:rPr>
                        <a:t>Sběr přihlášek do výběrového řízení pro </a:t>
                      </a:r>
                      <a:r>
                        <a:rPr lang="cs-CZ" sz="1500" b="1" dirty="0">
                          <a:effectLst/>
                          <a:latin typeface="Pepi"/>
                        </a:rPr>
                        <a:t>praktické stáže</a:t>
                      </a:r>
                      <a:r>
                        <a:rPr lang="cs-CZ" sz="1500" dirty="0">
                          <a:effectLst/>
                          <a:latin typeface="Pepi"/>
                        </a:rPr>
                        <a:t> (přes UIS – Kontaktní centrum) – začátek stáže od 1. 5. 2026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273208"/>
                  </a:ext>
                </a:extLst>
              </a:tr>
              <a:tr h="490925">
                <a:tc>
                  <a:txBody>
                    <a:bodyPr/>
                    <a:lstStyle/>
                    <a:p>
                      <a:pPr algn="l"/>
                      <a:r>
                        <a:rPr lang="cs-CZ" sz="1500" b="1" dirty="0">
                          <a:effectLst/>
                          <a:latin typeface="Pepi"/>
                        </a:rPr>
                        <a:t>Březen 2026</a:t>
                      </a:r>
                      <a:endParaRPr lang="cs-CZ" sz="1500" dirty="0">
                        <a:effectLst/>
                        <a:latin typeface="Pep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7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effectLst/>
                          <a:latin typeface="Pepi"/>
                        </a:rPr>
                        <a:t>Zveřejnění výsledků 1. kola výběrového řízení pro studijní pobyty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289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B405CCC-464B-0F36-FE01-F63816E889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6167" y="190500"/>
            <a:ext cx="12234333" cy="70908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 b="1" dirty="0">
                <a:solidFill>
                  <a:srgbClr val="CE9700"/>
                </a:solidFill>
                <a:cs typeface="Arial"/>
              </a:rPr>
              <a:t>Atributy pobytů v zahraničí – studijní pobyty i praktické stáže</a:t>
            </a:r>
            <a:endParaRPr lang="cs-CZ" dirty="0">
              <a:ea typeface="Calibri" panose="020F0502020204030204"/>
              <a:cs typeface="Arial"/>
            </a:endParaRPr>
          </a:p>
          <a:p>
            <a:endParaRPr lang="cs-CZ" dirty="0">
              <a:ea typeface="Calibri" panose="020F0502020204030204"/>
              <a:cs typeface="Arial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DF1C8F-1F8C-3673-D5FF-4B2A35C60B6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6167" y="963083"/>
            <a:ext cx="11207749" cy="5408083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cs-CZ" sz="2000" dirty="0">
                <a:cs typeface="Arial"/>
              </a:rPr>
              <a:t>Studijní pobyt: min. 18 kreditů (odborné předměty), uznávání povinných předmětů předem přes KC (předmět za předmět), nabídku zahraničních univerzit sledují studenti sami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endParaRPr lang="cs-CZ" sz="2000" dirty="0"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cs-CZ" sz="2000" dirty="0">
                <a:cs typeface="Arial"/>
              </a:rPr>
              <a:t>Praktická stáž: koresponduje se studijním zaměřením studenta, u Ph.D. studentů by měla být v souladu s tématem dizertační práce/výzkumem (D-ZAHRS)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endParaRPr lang="sk-SK" sz="2000" dirty="0"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cs typeface="Arial"/>
              </a:rPr>
              <a:t>minimální délka 2 měsíce (má prioritu), maximálně 12 měsíců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cs-CZ" sz="2000" dirty="0"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cs typeface="Arial"/>
              </a:rPr>
              <a:t>kratší pobyty (ne méně než 30 dní) podléhají dvoufázovému schválení (fakulta a OMVI)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cs-CZ" sz="2000" dirty="0"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cs-CZ" sz="2000" dirty="0">
                <a:cs typeface="Arial"/>
              </a:rPr>
              <a:t>praktickou stáž si student zařizuje sám - možnost využít databázi zpráv z již uskutečněných zahraničních pobytů v UIS:</a:t>
            </a:r>
            <a:r>
              <a:rPr lang="cs-CZ" sz="2000" i="1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 Portál veřejných informací → Další informace o MENDELU → Studijní informace → Zprávy ze zahraničních pobytů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endParaRPr lang="cs-CZ" sz="2000" i="1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sk-SK" sz="2000" dirty="0">
                <a:cs typeface="Arial"/>
              </a:rPr>
              <a:t>databáze praktických stáží na portálu </a:t>
            </a:r>
            <a:r>
              <a:rPr lang="sk-SK" sz="2000" dirty="0" err="1">
                <a:cs typeface="Arial"/>
              </a:rPr>
              <a:t>Evropské</a:t>
            </a:r>
            <a:r>
              <a:rPr lang="sk-SK" sz="2000" dirty="0">
                <a:cs typeface="Arial"/>
              </a:rPr>
              <a:t> </a:t>
            </a:r>
            <a:r>
              <a:rPr lang="sk-SK" sz="2000" dirty="0" err="1">
                <a:cs typeface="Arial"/>
              </a:rPr>
              <a:t>komise</a:t>
            </a:r>
            <a:r>
              <a:rPr lang="sk-SK" sz="2000" dirty="0">
                <a:cs typeface="Arial"/>
              </a:rPr>
              <a:t>: </a:t>
            </a:r>
            <a:r>
              <a:rPr lang="sk-SK" sz="2000" dirty="0">
                <a:solidFill>
                  <a:schemeClr val="accent4">
                    <a:lumMod val="75000"/>
                  </a:schemeClr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https://erasmusintern.org/</a:t>
            </a:r>
            <a:r>
              <a:rPr lang="sk-SK" sz="20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cs-CZ" sz="2000" dirty="0">
              <a:solidFill>
                <a:schemeClr val="accent4">
                  <a:lumMod val="75000"/>
                </a:schemeClr>
              </a:solidFill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2000" dirty="0" err="1">
                <a:cs typeface="Arial"/>
              </a:rPr>
              <a:t>Možnost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uznání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praktické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stáže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jako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povinné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praxe</a:t>
            </a:r>
            <a:r>
              <a:rPr lang="en-US" sz="2000" dirty="0">
                <a:cs typeface="Arial"/>
              </a:rPr>
              <a:t> (</a:t>
            </a:r>
            <a:r>
              <a:rPr lang="en-US" sz="2000" dirty="0" err="1">
                <a:cs typeface="Arial"/>
              </a:rPr>
              <a:t>diplomové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nebo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bakalářské</a:t>
            </a:r>
            <a:r>
              <a:rPr lang="en-US" sz="2000" dirty="0">
                <a:cs typeface="Arial"/>
              </a:rPr>
              <a:t>): 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https://af.mendelu.cz/student/praxe/?psn=2555.5556640625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 </a:t>
            </a:r>
            <a:endParaRPr lang="en-US" sz="2000" dirty="0">
              <a:solidFill>
                <a:schemeClr val="accent4">
                  <a:lumMod val="75000"/>
                </a:schemeClr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22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2">
            <a:extLst>
              <a:ext uri="{FF2B5EF4-FFF2-40B4-BE49-F238E27FC236}">
                <a16:creationId xmlns:a16="http://schemas.microsoft.com/office/drawing/2014/main" id="{F35503B0-D2B3-FC85-506D-D219F81088D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246860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b="1" dirty="0">
                <a:solidFill>
                  <a:srgbClr val="CE9700"/>
                </a:solidFill>
              </a:rPr>
              <a:t>INFO 1</a:t>
            </a:r>
          </a:p>
        </p:txBody>
      </p:sp>
      <p:sp>
        <p:nvSpPr>
          <p:cNvPr id="3" name="Zástupný obsah 3">
            <a:extLst>
              <a:ext uri="{FF2B5EF4-FFF2-40B4-BE49-F238E27FC236}">
                <a16:creationId xmlns:a16="http://schemas.microsoft.com/office/drawing/2014/main" id="{B6FDBEE2-E39A-A729-19C8-75198CEF5F5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817574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buSzPct val="100000"/>
              <a:buFont typeface="Arial" pitchFamily="34"/>
            </a:pPr>
            <a:r>
              <a:rPr lang="cs-CZ" sz="2000" dirty="0">
                <a:solidFill>
                  <a:srgbClr val="000000"/>
                </a:solidFill>
              </a:rPr>
              <a:t>Erasmus+ studijní pobyt (Evropa): 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https://international.mendelu.cz/studijni-pobyty/erasmus/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SzPct val="100000"/>
              <a:buFont typeface="Arial" pitchFamily="34"/>
            </a:pPr>
            <a:endParaRPr lang="cs-CZ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SzPct val="100000"/>
              <a:buFont typeface="Arial" pitchFamily="34"/>
            </a:pP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Erasmus+ praktická stáž (Evropa): 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https://international.mendelu.cz/prakticke-staze/erasmus/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SzPct val="100000"/>
              <a:buFont typeface="Arial" pitchFamily="34"/>
            </a:pPr>
            <a:endParaRPr lang="cs-CZ" sz="2000" dirty="0">
              <a:solidFill>
                <a:schemeClr val="accent4">
                  <a:lumMod val="75000"/>
                </a:schemeClr>
              </a:solidFill>
              <a:ea typeface="+mn-lt"/>
              <a:cs typeface="+mn-lt"/>
            </a:endParaRPr>
          </a:p>
          <a:p>
            <a:pPr marL="342900" indent="-342900">
              <a:buSzPct val="100000"/>
              <a:buFont typeface="Arial,Sans-Serif" pitchFamily="34"/>
              <a:buChar char="•"/>
            </a:pP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Erasmus+ ICM (International </a:t>
            </a:r>
            <a:r>
              <a:rPr lang="cs-CZ" sz="2000" dirty="0" err="1">
                <a:solidFill>
                  <a:srgbClr val="000000"/>
                </a:solidFill>
                <a:ea typeface="Calibri"/>
                <a:cs typeface="Calibri"/>
              </a:rPr>
              <a:t>Credit</a:t>
            </a: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 Mobility) - kreditová mobilita: 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https://international.mendelu.cz/studijni-pobyty/erasmus-kreditova-mobilita_study/?psn=400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SzPct val="100000"/>
              <a:buFont typeface="Arial,Sans-Serif" pitchFamily="34"/>
              <a:buChar char="•"/>
            </a:pPr>
            <a:endParaRPr lang="cs-CZ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  <a:buChar char="•"/>
            </a:pP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Bilaterální dohody (celý svět): </a:t>
            </a:r>
            <a:r>
              <a:rPr lang="cs-CZ" sz="2000" dirty="0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https://international.mendelu.cz/studijni-pobyty/bilateralni-dohody/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SzPct val="100000"/>
              <a:buFont typeface="Arial" pitchFamily="34"/>
              <a:buChar char="•"/>
            </a:pPr>
            <a:endParaRPr lang="cs-CZ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  <a:buChar char="•"/>
            </a:pP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Možnost výjezdu kamkoliv jako „</a:t>
            </a:r>
            <a:r>
              <a:rPr lang="cs-CZ" sz="2000" dirty="0" err="1">
                <a:solidFill>
                  <a:srgbClr val="000000"/>
                </a:solidFill>
                <a:ea typeface="Calibri"/>
                <a:cs typeface="Calibri"/>
              </a:rPr>
              <a:t>zero</a:t>
            </a: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-grant“ (resp. </a:t>
            </a:r>
            <a:r>
              <a:rPr lang="cs-CZ" sz="2000" dirty="0" err="1">
                <a:solidFill>
                  <a:srgbClr val="000000"/>
                </a:solidFill>
                <a:ea typeface="Calibri"/>
                <a:cs typeface="Calibri"/>
              </a:rPr>
              <a:t>freemover</a:t>
            </a:r>
            <a:r>
              <a:rPr lang="cs-CZ" sz="2000" dirty="0">
                <a:solidFill>
                  <a:srgbClr val="000000"/>
                </a:solidFill>
                <a:ea typeface="Calibri"/>
                <a:cs typeface="Calibri"/>
              </a:rPr>
              <a:t>)</a:t>
            </a:r>
          </a:p>
          <a:p>
            <a:pPr marL="342900" indent="-342900">
              <a:buSzPct val="100000"/>
              <a:buFont typeface="Arial" pitchFamily="34"/>
              <a:buChar char="•"/>
            </a:pPr>
            <a:endParaRPr lang="cs-CZ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Font typeface="Arial" pitchFamily="34"/>
            </a:pPr>
            <a:endParaRPr lang="cs-CZ" sz="2000" dirty="0">
              <a:solidFill>
                <a:schemeClr val="accent4">
                  <a:lumMod val="7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76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5AA39B4-D01B-718C-ABE2-5BB5E1EDE33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85825" y="1169983"/>
            <a:ext cx="10934696" cy="5014917"/>
          </a:xfrm>
          <a:prstGeom prst="rect">
            <a:avLst/>
          </a:prstGeom>
        </p:spPr>
        <p:txBody>
          <a:bodyPr/>
          <a:lstStyle/>
          <a:p>
            <a:r>
              <a:rPr lang="cs-CZ" sz="1400" b="1" dirty="0">
                <a:latin typeface="+mn-lt"/>
              </a:rPr>
              <a:t>WEB AF:</a:t>
            </a:r>
          </a:p>
          <a:p>
            <a:r>
              <a:rPr lang="cs-CZ" sz="1400" dirty="0">
                <a:solidFill>
                  <a:schemeClr val="accent4">
                    <a:lumMod val="75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https://af.mendelu.cz/student/zahranicni-mobility/?psn=1555.5555419921875</a:t>
            </a:r>
            <a:endParaRPr lang="cs-CZ" sz="14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endParaRPr lang="cs-CZ" sz="1400" dirty="0">
              <a:latin typeface="+mn-lt"/>
            </a:endParaRPr>
          </a:p>
          <a:p>
            <a:r>
              <a:rPr lang="cs-CZ" sz="1400" b="1" dirty="0">
                <a:latin typeface="+mn-lt"/>
              </a:rPr>
              <a:t>WEB OMVI (Zahraniční oddělení rektorát):</a:t>
            </a:r>
          </a:p>
          <a:p>
            <a:r>
              <a:rPr lang="cs-CZ" sz="1400" dirty="0">
                <a:solidFill>
                  <a:schemeClr val="accent4">
                    <a:lumMod val="7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https://international.mendelu.cz/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</a:p>
          <a:p>
            <a:endParaRPr lang="cs-CZ" sz="1400" dirty="0">
              <a:latin typeface="+mn-lt"/>
            </a:endParaRPr>
          </a:p>
          <a:p>
            <a:r>
              <a:rPr lang="cs-CZ" sz="1400" b="1" dirty="0">
                <a:latin typeface="+mn-lt"/>
              </a:rPr>
              <a:t>Výběr univerzit pro studijní pobyty: </a:t>
            </a:r>
          </a:p>
          <a:p>
            <a:r>
              <a:rPr lang="cs-CZ" sz="1400" dirty="0">
                <a:latin typeface="+mn-lt"/>
              </a:rPr>
              <a:t>Erasmus+ (IIA dolní část stránky rozkliknout - AF): </a:t>
            </a:r>
            <a:r>
              <a:rPr lang="cs-CZ" sz="1400" dirty="0">
                <a:hlinkClick r:id="rId4"/>
              </a:rPr>
              <a:t>Erasmus-IIA_AF.xlsx</a:t>
            </a:r>
            <a:endParaRPr lang="cs-CZ" sz="1400" dirty="0"/>
          </a:p>
          <a:p>
            <a:r>
              <a:rPr lang="cs-CZ" sz="1400" dirty="0">
                <a:solidFill>
                  <a:schemeClr val="tx1"/>
                </a:solidFill>
                <a:latin typeface="+mn-lt"/>
                <a:cs typeface="Arial"/>
              </a:rPr>
              <a:t>Bilaterální dohody: </a:t>
            </a:r>
            <a:r>
              <a:rPr lang="cs-CZ" sz="1400" dirty="0">
                <a:hlinkClick r:id="rId5"/>
              </a:rPr>
              <a:t>Bilateralni-dohody_seznam-MoU.xlsx</a:t>
            </a:r>
            <a:endParaRPr lang="cs-CZ" sz="1400" dirty="0"/>
          </a:p>
          <a:p>
            <a:r>
              <a:rPr lang="cs-CZ" sz="1400" dirty="0">
                <a:cs typeface="Arial"/>
              </a:rPr>
              <a:t>Kreditová mobilita: </a:t>
            </a:r>
            <a:r>
              <a:rPr lang="cs-CZ" sz="1400" dirty="0">
                <a:hlinkClick r:id="rId6"/>
              </a:rPr>
              <a:t>Erasmus-plus-Mezinarodni-kreditova-mobilita_seznam-IIA-2.xlsx</a:t>
            </a:r>
            <a:endParaRPr lang="cs-CZ" sz="1400" dirty="0"/>
          </a:p>
          <a:p>
            <a:endParaRPr lang="cs-CZ" sz="1400" dirty="0">
              <a:solidFill>
                <a:schemeClr val="accent4">
                  <a:lumMod val="75000"/>
                </a:schemeClr>
              </a:solidFill>
              <a:latin typeface="+mn-lt"/>
              <a:cs typeface="Arial"/>
            </a:endParaRPr>
          </a:p>
          <a:p>
            <a:r>
              <a:rPr lang="cs-CZ" sz="1400" b="1" dirty="0">
                <a:solidFill>
                  <a:schemeClr val="tx1"/>
                </a:solidFill>
                <a:latin typeface="+mn-lt"/>
                <a:cs typeface="Arial"/>
              </a:rPr>
              <a:t>CEEPUS 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CEEPUS –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</a:p>
          <a:p>
            <a:r>
              <a:rPr lang="cs-CZ" sz="1400" b="1" dirty="0">
                <a:solidFill>
                  <a:schemeClr val="tx1"/>
                </a:solidFill>
                <a:latin typeface="+mn-lt"/>
                <a:cs typeface="Arial"/>
              </a:rPr>
              <a:t>BIP-y </a:t>
            </a:r>
            <a:r>
              <a:rPr lang="cs-CZ" sz="1400" dirty="0">
                <a:solidFill>
                  <a:schemeClr val="tx1"/>
                </a:solidFill>
                <a:latin typeface="+mn-lt"/>
                <a:cs typeface="Arial"/>
              </a:rPr>
              <a:t>(sledujte průběžně kampaně OMVI, web) !!!</a:t>
            </a:r>
          </a:p>
          <a:p>
            <a:r>
              <a:rPr lang="cs-CZ" sz="1400" b="1" dirty="0">
                <a:solidFill>
                  <a:schemeClr val="tx1"/>
                </a:solidFill>
                <a:latin typeface="+mn-lt"/>
                <a:cs typeface="Arial"/>
              </a:rPr>
              <a:t>Stáže pro PhD studenty</a:t>
            </a:r>
            <a:r>
              <a:rPr lang="cs-CZ" sz="1400" dirty="0">
                <a:solidFill>
                  <a:schemeClr val="tx1"/>
                </a:solidFill>
                <a:latin typeface="+mn-lt"/>
                <a:cs typeface="Arial"/>
              </a:rPr>
              <a:t>: </a:t>
            </a:r>
            <a:r>
              <a:rPr lang="cs-CZ" sz="1400" dirty="0">
                <a:hlinkClick r:id="rId8"/>
              </a:rPr>
              <a:t>Prezentace_možnosti_stipendií_Phd.pptx</a:t>
            </a:r>
            <a:endParaRPr lang="cs-CZ" sz="1400" dirty="0">
              <a:latin typeface="+mn-lt"/>
            </a:endParaRPr>
          </a:p>
          <a:p>
            <a:endParaRPr lang="cs-CZ" sz="1400" dirty="0">
              <a:latin typeface="+mn-lt"/>
            </a:endParaRPr>
          </a:p>
          <a:p>
            <a:endParaRPr lang="cs-CZ" sz="1400" dirty="0">
              <a:latin typeface="+mn-lt"/>
            </a:endParaRPr>
          </a:p>
          <a:p>
            <a:endParaRPr lang="cs-CZ" sz="1400" dirty="0"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F5794D-4469-EE95-74F3-9D66125DCB3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</p:spPr>
        <p:txBody>
          <a:bodyPr/>
          <a:lstStyle/>
          <a:p>
            <a:r>
              <a:rPr lang="cs-CZ" dirty="0">
                <a:latin typeface="+mn-lt"/>
              </a:rPr>
              <a:t>INFO 2</a:t>
            </a:r>
          </a:p>
        </p:txBody>
      </p:sp>
    </p:spTree>
    <p:extLst>
      <p:ext uri="{BB962C8B-B14F-4D97-AF65-F5344CB8AC3E}">
        <p14:creationId xmlns:p14="http://schemas.microsoft.com/office/powerpoint/2010/main" val="226803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7DA084CC-2425-7286-9E6E-D4643849B2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1134468"/>
            <a:ext cx="10934696" cy="5014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lvl="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po uzavření podávání přihlášek do výběrového řízení budou žádosti vyhodnoceny zahraničním oddělením fakulty a schváleny na OMVI </a:t>
            </a:r>
          </a:p>
          <a:p>
            <a:pPr marL="342900" lvl="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Vybraní studenti následně projdou jazykovým přezkoušením na OMVI</a:t>
            </a:r>
          </a:p>
          <a:p>
            <a:pPr marL="342900" lvl="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studenti jsou následně informováni o výsledcích a jsou vyzváni k vyřízení potřebných dokumentů</a:t>
            </a:r>
          </a:p>
          <a:p>
            <a:pPr marL="34290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před odjezdem (min. 2 měsíce předem) je potřeba dodat </a:t>
            </a:r>
            <a:r>
              <a:rPr lang="cs-CZ" sz="2200" b="1" dirty="0">
                <a:solidFill>
                  <a:srgbClr val="000000"/>
                </a:solidFill>
              </a:rPr>
              <a:t>Learning </a:t>
            </a:r>
            <a:r>
              <a:rPr lang="cs-CZ" sz="2200" b="1" dirty="0" err="1">
                <a:solidFill>
                  <a:srgbClr val="000000"/>
                </a:solidFill>
              </a:rPr>
              <a:t>Agreement</a:t>
            </a:r>
            <a:r>
              <a:rPr lang="cs-CZ" sz="2200" b="1" dirty="0">
                <a:solidFill>
                  <a:srgbClr val="000000"/>
                </a:solidFill>
              </a:rPr>
              <a:t> (studijní pobyt)</a:t>
            </a:r>
            <a:r>
              <a:rPr lang="cs-CZ" sz="2200" dirty="0">
                <a:solidFill>
                  <a:srgbClr val="000000"/>
                </a:solidFill>
              </a:rPr>
              <a:t>/</a:t>
            </a:r>
            <a:r>
              <a:rPr lang="cs-CZ" sz="2200" b="1" dirty="0" err="1">
                <a:solidFill>
                  <a:srgbClr val="000000"/>
                </a:solidFill>
              </a:rPr>
              <a:t>Traineeship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r>
              <a:rPr lang="cs-CZ" sz="2200" b="1" dirty="0" err="1">
                <a:solidFill>
                  <a:srgbClr val="000000"/>
                </a:solidFill>
              </a:rPr>
              <a:t>Agreement</a:t>
            </a:r>
            <a:r>
              <a:rPr lang="cs-CZ" sz="2200" b="1" dirty="0">
                <a:solidFill>
                  <a:srgbClr val="000000"/>
                </a:solidFill>
              </a:rPr>
              <a:t> (pracovní stáž) </a:t>
            </a:r>
            <a:r>
              <a:rPr lang="cs-CZ" sz="2200" dirty="0">
                <a:solidFill>
                  <a:srgbClr val="000000"/>
                </a:solidFill>
              </a:rPr>
              <a:t>podepsaný studentem a partnerskou institucí) a nahrát dokumenty do UIS (checklist)</a:t>
            </a:r>
          </a:p>
          <a:p>
            <a:pPr marL="342900" lvl="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Před odjezdem (min. 2 týdny předem) student podá </a:t>
            </a:r>
            <a:r>
              <a:rPr lang="cs-CZ" sz="2200" b="1" dirty="0">
                <a:solidFill>
                  <a:srgbClr val="000000"/>
                </a:solidFill>
              </a:rPr>
              <a:t>návrh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r>
              <a:rPr lang="cs-CZ" sz="2200" b="1" dirty="0">
                <a:solidFill>
                  <a:srgbClr val="000000"/>
                </a:solidFill>
              </a:rPr>
              <a:t>na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r>
              <a:rPr lang="cs-CZ" sz="2200" b="1" dirty="0">
                <a:solidFill>
                  <a:srgbClr val="000000"/>
                </a:solidFill>
              </a:rPr>
              <a:t>vyslání</a:t>
            </a:r>
            <a:r>
              <a:rPr lang="cs-CZ" sz="2200" dirty="0">
                <a:solidFill>
                  <a:srgbClr val="000000"/>
                </a:solidFill>
              </a:rPr>
              <a:t> v UIS (návod je dostupný na webu) a musí </a:t>
            </a:r>
            <a:r>
              <a:rPr lang="cs-CZ" sz="2200" b="1" dirty="0">
                <a:solidFill>
                  <a:srgbClr val="000000"/>
                </a:solidFill>
              </a:rPr>
              <a:t>zaplatit pojištění </a:t>
            </a:r>
            <a:r>
              <a:rPr lang="cs-CZ" sz="2200" dirty="0">
                <a:solidFill>
                  <a:srgbClr val="000000"/>
                </a:solidFill>
              </a:rPr>
              <a:t>(bez toho není možné vycestovat)</a:t>
            </a:r>
          </a:p>
          <a:p>
            <a:pPr marL="342900" lvl="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Následuje podpis </a:t>
            </a:r>
            <a:r>
              <a:rPr lang="cs-CZ" sz="2200" b="1" dirty="0">
                <a:solidFill>
                  <a:srgbClr val="000000"/>
                </a:solidFill>
              </a:rPr>
              <a:t>účastnické</a:t>
            </a:r>
            <a:r>
              <a:rPr lang="cs-CZ" sz="2200" dirty="0">
                <a:solidFill>
                  <a:srgbClr val="000000"/>
                </a:solidFill>
              </a:rPr>
              <a:t> smlouvy (na základě které je vyplaceno stipendium) – termín podpisu se domlouvá na OMVI </a:t>
            </a:r>
          </a:p>
          <a:p>
            <a:pPr marL="342900" indent="-342900">
              <a:buSzPct val="100000"/>
              <a:buFont typeface="Arial" pitchFamily="34"/>
            </a:pPr>
            <a:r>
              <a:rPr lang="cs-CZ" sz="2200" dirty="0">
                <a:solidFill>
                  <a:srgbClr val="000000"/>
                </a:solidFill>
              </a:rPr>
              <a:t>Po návratu ze stáže je potřeba dodat originál </a:t>
            </a:r>
            <a:r>
              <a:rPr lang="cs-CZ" sz="2200" b="1" dirty="0" err="1">
                <a:solidFill>
                  <a:srgbClr val="000000"/>
                </a:solidFill>
              </a:rPr>
              <a:t>Transcript</a:t>
            </a:r>
            <a:r>
              <a:rPr lang="cs-CZ" sz="2200" b="1" dirty="0">
                <a:solidFill>
                  <a:srgbClr val="000000"/>
                </a:solidFill>
              </a:rPr>
              <a:t> </a:t>
            </a:r>
            <a:r>
              <a:rPr lang="cs-CZ" sz="2200" b="1" dirty="0" err="1">
                <a:solidFill>
                  <a:srgbClr val="000000"/>
                </a:solidFill>
              </a:rPr>
              <a:t>of</a:t>
            </a:r>
            <a:r>
              <a:rPr lang="cs-CZ" sz="2200" b="1" dirty="0">
                <a:solidFill>
                  <a:srgbClr val="000000"/>
                </a:solidFill>
              </a:rPr>
              <a:t> </a:t>
            </a:r>
            <a:r>
              <a:rPr lang="cs-CZ" sz="2200" b="1" dirty="0" err="1">
                <a:solidFill>
                  <a:srgbClr val="000000"/>
                </a:solidFill>
              </a:rPr>
              <a:t>Records</a:t>
            </a:r>
            <a:r>
              <a:rPr lang="cs-CZ" sz="2200" b="1" dirty="0">
                <a:solidFill>
                  <a:srgbClr val="000000"/>
                </a:solidFill>
              </a:rPr>
              <a:t> (studijní pobyt)/</a:t>
            </a:r>
            <a:r>
              <a:rPr lang="cs-CZ" sz="2200" b="1" dirty="0" err="1">
                <a:solidFill>
                  <a:srgbClr val="000000"/>
                </a:solidFill>
              </a:rPr>
              <a:t>Traineeship</a:t>
            </a:r>
            <a:r>
              <a:rPr lang="cs-CZ" sz="2200" b="1" dirty="0">
                <a:solidFill>
                  <a:srgbClr val="000000"/>
                </a:solidFill>
              </a:rPr>
              <a:t> </a:t>
            </a:r>
            <a:r>
              <a:rPr lang="cs-CZ" sz="2200" b="1" dirty="0" err="1">
                <a:solidFill>
                  <a:srgbClr val="000000"/>
                </a:solidFill>
              </a:rPr>
              <a:t>Certificate</a:t>
            </a:r>
            <a:r>
              <a:rPr lang="cs-CZ" sz="2200" b="1" dirty="0">
                <a:solidFill>
                  <a:srgbClr val="000000"/>
                </a:solidFill>
              </a:rPr>
              <a:t> (pracovní stáž) </a:t>
            </a:r>
            <a:r>
              <a:rPr lang="cs-CZ" sz="2200" dirty="0">
                <a:solidFill>
                  <a:srgbClr val="000000"/>
                </a:solidFill>
              </a:rPr>
              <a:t>a můžete žádat o uznání stáže přes kontaktní centrum … </a:t>
            </a:r>
          </a:p>
          <a:p>
            <a:pPr marL="342900" lvl="0" indent="-342900">
              <a:buSzPct val="100000"/>
              <a:buFont typeface="Arial" pitchFamily="34"/>
            </a:pPr>
            <a:endParaRPr lang="cs-CZ" sz="2200" dirty="0">
              <a:solidFill>
                <a:srgbClr val="000000"/>
              </a:solidFill>
            </a:endParaRPr>
          </a:p>
          <a:p>
            <a:pPr marL="342900" lvl="0" indent="-342900">
              <a:buSzPct val="100000"/>
              <a:buFont typeface="Arial" pitchFamily="34"/>
            </a:pPr>
            <a:endParaRPr lang="cs-CZ" sz="2200" dirty="0">
              <a:solidFill>
                <a:srgbClr val="000000"/>
              </a:solidFill>
            </a:endParaRPr>
          </a:p>
          <a:p>
            <a:pPr marL="342900" lvl="0" indent="-342900">
              <a:buSzPct val="100000"/>
              <a:buFont typeface="Arial" pitchFamily="34"/>
            </a:pPr>
            <a:endParaRPr lang="cs-CZ" sz="2200" dirty="0">
              <a:solidFill>
                <a:srgbClr val="000000"/>
              </a:solidFill>
            </a:endParaRPr>
          </a:p>
          <a:p>
            <a:pPr marL="342900" lvl="0" indent="-342900">
              <a:buSzPct val="100000"/>
              <a:buFont typeface="Arial" pitchFamily="34"/>
            </a:pPr>
            <a:endParaRPr lang="cs-CZ" sz="2200" dirty="0">
              <a:solidFill>
                <a:srgbClr val="000000"/>
              </a:solidFill>
            </a:endParaRP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FC0E609-53D4-276F-78D4-41012160EC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2800" b="1" dirty="0">
                <a:solidFill>
                  <a:srgbClr val="CE9700"/>
                </a:solidFill>
              </a:rPr>
              <a:t>Průběh výběrového řízení a co následuje potom 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C3802E-29EC-14DF-67E9-574C5F3B178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419096"/>
            <a:ext cx="10934696" cy="619121"/>
          </a:xfrm>
          <a:prstGeom prst="rect">
            <a:avLst/>
          </a:prstGeom>
        </p:spPr>
        <p:txBody>
          <a:bodyPr/>
          <a:lstStyle/>
          <a:p>
            <a:r>
              <a:rPr lang="cs-CZ" sz="2800" dirty="0"/>
              <a:t>HEROES: https://www.heroesuniversity.eu/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0D89CD-1EB8-E4DA-9F88-FA29DA8DF0D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1275" y="0"/>
            <a:ext cx="7070725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84DDC3-E1E3-5016-69CF-1FAD22C41A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1193099"/>
            <a:ext cx="10934696" cy="5014907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Extra body </a:t>
            </a:r>
            <a:r>
              <a:rPr lang="cs-CZ" dirty="0">
                <a:latin typeface="+mn-lt"/>
              </a:rPr>
              <a:t>za přihlášku</a:t>
            </a:r>
          </a:p>
          <a:p>
            <a:r>
              <a:rPr lang="cs-CZ" dirty="0">
                <a:latin typeface="+mn-lt"/>
              </a:rPr>
              <a:t>v rámci Aliance HEROES </a:t>
            </a:r>
          </a:p>
          <a:p>
            <a:r>
              <a:rPr lang="cs-CZ" dirty="0">
                <a:latin typeface="+mn-lt"/>
              </a:rPr>
              <a:t>+5 bodů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Aktuálně VŘ na BIP </a:t>
            </a:r>
            <a:r>
              <a:rPr lang="cs-CZ" dirty="0">
                <a:latin typeface="+mn-lt"/>
              </a:rPr>
              <a:t>v </a:t>
            </a:r>
            <a:r>
              <a:rPr lang="cs-CZ" dirty="0" err="1">
                <a:latin typeface="+mn-lt"/>
              </a:rPr>
              <a:t>Beja</a:t>
            </a:r>
            <a:r>
              <a:rPr lang="cs-CZ" dirty="0">
                <a:latin typeface="+mn-lt"/>
              </a:rPr>
              <a:t> </a:t>
            </a:r>
          </a:p>
          <a:p>
            <a:r>
              <a:rPr lang="cs-CZ" dirty="0">
                <a:latin typeface="+mn-lt"/>
              </a:rPr>
              <a:t>(Portugalsko) do 17.11.2025!!!, </a:t>
            </a:r>
          </a:p>
          <a:p>
            <a:r>
              <a:rPr lang="cs-CZ" dirty="0">
                <a:latin typeface="+mn-lt"/>
              </a:rPr>
              <a:t>odkaz </a:t>
            </a:r>
            <a:r>
              <a:rPr lang="cs-CZ" dirty="0">
                <a:latin typeface="+mn-lt"/>
                <a:hlinkClick r:id="rId3"/>
              </a:rPr>
              <a:t>zde</a:t>
            </a:r>
            <a:endParaRPr lang="cs-CZ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Na svařák za hranice </a:t>
            </a:r>
            <a:r>
              <a:rPr lang="cs-CZ" dirty="0">
                <a:latin typeface="+mn-lt"/>
              </a:rPr>
              <a:t>10.12.2025, </a:t>
            </a:r>
          </a:p>
          <a:p>
            <a:r>
              <a:rPr lang="cs-CZ" dirty="0">
                <a:latin typeface="+mn-lt"/>
              </a:rPr>
              <a:t>15-18:00 budova X, </a:t>
            </a:r>
          </a:p>
          <a:p>
            <a:r>
              <a:rPr lang="cs-CZ" dirty="0">
                <a:latin typeface="+mn-lt"/>
              </a:rPr>
              <a:t>svařák, prezentace, kvíz, setkání </a:t>
            </a:r>
          </a:p>
          <a:p>
            <a:r>
              <a:rPr lang="cs-CZ" dirty="0">
                <a:latin typeface="+mn-lt"/>
              </a:rPr>
              <a:t>s koordinátory a studenty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2001261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sablona_prezentace_AF_new%20(1)</Template>
  <TotalTime>10460</TotalTime>
  <Words>1276</Words>
  <Application>Microsoft Office PowerPoint</Application>
  <PresentationFormat>Širokoúhlá obrazovka</PresentationFormat>
  <Paragraphs>134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Arial,Sans-Serif</vt:lpstr>
      <vt:lpstr>Calibri</vt:lpstr>
      <vt:lpstr>Pepi</vt:lpstr>
      <vt:lpstr>MENDELU</vt:lpstr>
      <vt:lpstr> Seminář Zahraniční mobility pro studenty AF 12.11.2025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Zahraniční stáže Ph.D. studentů  Úvod do doktorského studia  Mgr. et Mgr. Eva Klepáčková 14. 9. 2023</dc:title>
  <dc:creator>Eva Klepáčková</dc:creator>
  <cp:lastModifiedBy>Eva Klepáčková</cp:lastModifiedBy>
  <cp:revision>603</cp:revision>
  <dcterms:created xsi:type="dcterms:W3CDTF">2023-09-13T18:39:51Z</dcterms:created>
  <dcterms:modified xsi:type="dcterms:W3CDTF">2025-11-12T10:28:01Z</dcterms:modified>
</cp:coreProperties>
</file>