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handoutMasterIdLst>
    <p:handoutMasterId r:id="rId40"/>
  </p:handoutMasterIdLst>
  <p:sldIdLst>
    <p:sldId id="348" r:id="rId5"/>
    <p:sldId id="350" r:id="rId6"/>
    <p:sldId id="351" r:id="rId7"/>
    <p:sldId id="353" r:id="rId8"/>
    <p:sldId id="354" r:id="rId9"/>
    <p:sldId id="352" r:id="rId10"/>
    <p:sldId id="356" r:id="rId11"/>
    <p:sldId id="281" r:id="rId12"/>
    <p:sldId id="317" r:id="rId13"/>
    <p:sldId id="318" r:id="rId14"/>
    <p:sldId id="333" r:id="rId15"/>
    <p:sldId id="355" r:id="rId16"/>
    <p:sldId id="334" r:id="rId17"/>
    <p:sldId id="335" r:id="rId18"/>
    <p:sldId id="319" r:id="rId19"/>
    <p:sldId id="320" r:id="rId20"/>
    <p:sldId id="322" r:id="rId21"/>
    <p:sldId id="323" r:id="rId22"/>
    <p:sldId id="325" r:id="rId23"/>
    <p:sldId id="326" r:id="rId24"/>
    <p:sldId id="327" r:id="rId25"/>
    <p:sldId id="328" r:id="rId26"/>
    <p:sldId id="329" r:id="rId27"/>
    <p:sldId id="332" r:id="rId28"/>
    <p:sldId id="330" r:id="rId29"/>
    <p:sldId id="336" r:id="rId30"/>
    <p:sldId id="337" r:id="rId31"/>
    <p:sldId id="338" r:id="rId32"/>
    <p:sldId id="339" r:id="rId33"/>
    <p:sldId id="341" r:id="rId34"/>
    <p:sldId id="340" r:id="rId35"/>
    <p:sldId id="342" r:id="rId36"/>
    <p:sldId id="343" r:id="rId37"/>
    <p:sldId id="346" r:id="rId38"/>
    <p:sldId id="345" r:id="rId39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706"/>
    <a:srgbClr val="976E00"/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2F5B8-AAD2-49F6-9922-8EE8A2D05501}" v="152" dt="2022-09-14T17:41:55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94" d="100"/>
          <a:sy n="94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DB35-1BA4-476B-8F8C-0D41A3F8737F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DDC03-4128-4A3D-B880-CE623334A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77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C7ECDCD-A2BD-4777-8938-39227849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F2D33B5-D51D-490D-9736-B954C75D958B}"/>
              </a:ext>
            </a:extLst>
          </p:cNvPr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3AA4DF9-42D1-4A0D-895A-BE56D76B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78A3467-1B74-411E-8FDF-B3814BAFC6A8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7169EA98-A56B-4D5F-B9BC-A362539C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5105402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5"/>
          </p:nvPr>
        </p:nvSpPr>
        <p:spPr>
          <a:xfrm>
            <a:off x="6181725" y="1200149"/>
            <a:ext cx="5567363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A8879CE-C77D-4203-931E-39D23D0C97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ACBA590-B1E8-437D-9657-F81582B3A8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22A2CCC-48E7-4DCB-819E-9FE548BC6F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2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>
            <a:extLst>
              <a:ext uri="{FF2B5EF4-FFF2-40B4-BE49-F238E27FC236}">
                <a16:creationId xmlns:a16="http://schemas.microsoft.com/office/drawing/2014/main" id="{2E70CE76-E93A-4BA4-B1F1-F751708F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91275" y="1702859"/>
            <a:ext cx="5357813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5"/>
          </p:nvPr>
        </p:nvSpPr>
        <p:spPr>
          <a:xfrm>
            <a:off x="6391275" y="2526771"/>
            <a:ext cx="5357813" cy="3662892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479FFC9-4310-4124-B3DF-D8C8E32E96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982E3344-7D25-403A-8A49-C8EA801C7F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D189031-9C88-44BE-8083-69312C10BB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588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DEB14781-49C7-4932-AEA2-211F7146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5" y="1447800"/>
            <a:ext cx="5224464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EFA31C7-BC8D-42E3-86AF-E2C43845DA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BF0419D-2DCD-46A3-A078-2464477241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4B299C5-B102-4B73-B489-6920D914C1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36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20AD634-BA64-4F98-A6D3-4FFCB4D54A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800B7F-2443-4B7F-90E1-490A74C23A26}"/>
              </a:ext>
            </a:extLst>
          </p:cNvPr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3674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A345C30-854A-4784-9A9C-0175F2126C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681624D-32D6-4205-B51F-AAAAA5E33AC8}"/>
              </a:ext>
            </a:extLst>
          </p:cNvPr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0787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>
            <a:extLst>
              <a:ext uri="{FF2B5EF4-FFF2-40B4-BE49-F238E27FC236}">
                <a16:creationId xmlns:a16="http://schemas.microsoft.com/office/drawing/2014/main" id="{F775EE3B-4670-4AD6-B767-40FDD861D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76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6"/>
            <a:ext cx="3621080" cy="2533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5986024-97A4-4005-9EDF-63272E4811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95B35EE-B78E-447C-9E87-5137B873CF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D70452-806D-453E-8C5A-13151AF5C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177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6046E0-34FC-4287-B4FF-0F622890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7027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FC6F-29B8-4E59-A355-123B1817D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ACBD16-E316-4E0B-A73F-02FF2A0D7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03B95-4817-48A3-921B-D7378341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81BB-0167-4CD2-A912-5241CE8EEFA3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0C0D3-2A22-443D-A35E-C9FA0440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98A26E-7802-4842-8F5E-1300A60E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D458-DD2E-4627-87B4-8DB2A1531A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C146F16-540F-4A93-B1AA-9A72FF9E1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DCF98A56-87CC-479C-A1B8-2134B07550CF}"/>
              </a:ext>
            </a:extLst>
          </p:cNvPr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1658854-F08C-4CAE-B9FC-C7233392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0F17A2-D3F0-407F-9BEC-FDA069BBB22F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61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CD73D97-07C1-4949-9599-F2C6A50EB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B58F47F-6FFB-4187-B2F4-06245AD0AFEE}"/>
              </a:ext>
            </a:extLst>
          </p:cNvPr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47F9674-030A-45C3-8F44-A90D0D655C11}"/>
              </a:ext>
            </a:extLst>
          </p:cNvPr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3A6CCD-BB99-488B-B5E2-67D58BC6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5535613"/>
            <a:ext cx="181451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CDA8AFB-56CB-4F15-BEB5-1C677CCF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AB21B55-3F84-4D1B-BA75-551008B52DE8}" type="datetimeFigureOut">
              <a:rPr lang="cs-CZ"/>
              <a:pPr>
                <a:defRPr/>
              </a:pPr>
              <a:t>18.09.2023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7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209983-0DB2-4557-8AB8-D2E88533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6881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F50FC4A-F466-43EB-B67D-49800D72A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891213"/>
            <a:ext cx="1144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1A342B14-C2ED-4817-A101-3A0FC85373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B125EA2-8539-41E3-9FBF-661BC94545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46311C3-BB5C-4FAC-883F-C19C1089A5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5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D5FA6F76-D530-4C67-A1F7-99117C1CB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934700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4E802-B078-411A-93DB-70C0A04E72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910988-F2EA-44DB-9D15-B41A0ECD2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E1E3E76-D7CA-4DD1-AC91-7C0364C0CA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41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9412ED8E-9976-47B9-B57A-A6E7C89A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934700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96F04AA-FDD9-4DA9-94BF-3EB6E5C49A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4A6393A-D5AC-4BC8-AFA0-35C6A78D93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8B449DE-0CD3-4259-B891-22228FECDB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83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6D73DE93-8933-47D3-B39A-12D3470F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54F79-5CA4-47C9-914E-82C4727415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3D53E-3E90-4775-8C4E-59392F2CA2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23B846D-BC15-4AAD-B518-2E6ABBCE37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3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B2B205E3-2492-4C4D-A221-67281A7D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34301" y="1169987"/>
            <a:ext cx="4014788" cy="464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82B5E02-6BCA-43E6-ABF7-2D77451CD9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A84D686-1C70-43A5-8971-DC75D7AF00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5FB6398-44F7-407F-A7BF-B6BBCE0695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42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1D0A1F20-1604-4099-B707-4E147777CD55}"/>
              </a:ext>
            </a:extLst>
          </p:cNvPr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6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f.mendelu.cz/student/studuji/akreditace-a-studijni-plany/?psn=0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rlz.mendelu.cz/bezpecnamendel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Doktorské studium na AF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426E5C-FB2A-0339-C832-5480B0ADA65E}"/>
              </a:ext>
            </a:extLst>
          </p:cNvPr>
          <p:cNvSpPr txBox="1"/>
          <p:nvPr/>
        </p:nvSpPr>
        <p:spPr>
          <a:xfrm>
            <a:off x="754812" y="6026352"/>
            <a:ext cx="609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cs-CZ" sz="1400" dirty="0">
                <a:solidFill>
                  <a:srgbClr val="000000"/>
                </a:solidFill>
                <a:latin typeface="+mn-lt"/>
              </a:rPr>
              <a:t>září 2023</a:t>
            </a:r>
            <a:endParaRPr lang="cs-CZ" sz="1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1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729842" y="402672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 PLÁN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FE52FA-2B62-1568-B336-EC2F2CFE21E0}"/>
              </a:ext>
            </a:extLst>
          </p:cNvPr>
          <p:cNvSpPr txBox="1"/>
          <p:nvPr/>
        </p:nvSpPr>
        <p:spPr>
          <a:xfrm>
            <a:off x="903214" y="1594939"/>
            <a:ext cx="10385571" cy="369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Požadavky na studium vychází z akreditačního spisu 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daného studijního programu a dalších předpisů.</a:t>
            </a:r>
          </a:p>
          <a:p>
            <a:pPr algn="l">
              <a:lnSpc>
                <a:spcPct val="150000"/>
              </a:lnSpc>
            </a:pPr>
            <a:endParaRPr lang="cs-CZ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Výčet povinných předmětů a nabídka povinně volitelných a volitelných předmětů je součástí studijního plánu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, který je vytvořen </a:t>
            </a:r>
            <a:r>
              <a:rPr lang="cs-CZ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pro každý studijní program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. </a:t>
            </a:r>
          </a:p>
          <a:p>
            <a:pPr algn="l">
              <a:lnSpc>
                <a:spcPct val="150000"/>
              </a:lnSpc>
            </a:pPr>
            <a:endParaRPr lang="cs-CZ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Studijní plány 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jednotlivých studijních programů najdete v tištěném studijním katalogu a na webu fakulty v záložce </a:t>
            </a:r>
            <a:r>
              <a:rPr lang="cs-CZ" b="1" i="0" u="none" strike="noStrike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Akreditace a studijní plány</a:t>
            </a:r>
            <a:r>
              <a:rPr lang="cs-CZ" b="1" i="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cs-CZ" sz="1400" i="0" dirty="0">
                <a:effectLst/>
                <a:latin typeface="+mj-lt"/>
                <a:cs typeface="Calibri" panose="020F0502020204030204" pitchFamily="34" charset="0"/>
              </a:rPr>
              <a:t>(af.mendelu.cz – student – doktorské studium – studuji Ph.D. studium – Akreditace a studijní plány)</a:t>
            </a:r>
            <a:endParaRPr lang="cs-CZ" sz="1600" i="0" dirty="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44A421FA-5EDD-E969-3360-69C0B27F5182}"/>
              </a:ext>
            </a:extLst>
          </p:cNvPr>
          <p:cNvSpPr/>
          <p:nvPr/>
        </p:nvSpPr>
        <p:spPr>
          <a:xfrm>
            <a:off x="515060" y="4598215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F2BA97C-25B8-5D57-47DE-67DFC4D78DDF}"/>
              </a:ext>
            </a:extLst>
          </p:cNvPr>
          <p:cNvSpPr/>
          <p:nvPr/>
        </p:nvSpPr>
        <p:spPr>
          <a:xfrm>
            <a:off x="473651" y="1749224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BE6BF31-7D8C-3CEE-3973-CAD542D66CDC}"/>
              </a:ext>
            </a:extLst>
          </p:cNvPr>
          <p:cNvSpPr/>
          <p:nvPr/>
        </p:nvSpPr>
        <p:spPr>
          <a:xfrm>
            <a:off x="473650" y="3022170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16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729842" y="402672"/>
            <a:ext cx="811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 PLÁN –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POVINNÉ PŘEDMĚTY 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277F7BD-7906-E485-668B-5340DA334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86910"/>
              </p:ext>
            </p:extLst>
          </p:nvPr>
        </p:nvGraphicFramePr>
        <p:xfrm>
          <a:off x="780176" y="1267063"/>
          <a:ext cx="10975046" cy="534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28">
                  <a:extLst>
                    <a:ext uri="{9D8B030D-6E8A-4147-A177-3AD203B41FA5}">
                      <a16:colId xmlns:a16="http://schemas.microsoft.com/office/drawing/2014/main" val="2915480109"/>
                    </a:ext>
                  </a:extLst>
                </a:gridCol>
                <a:gridCol w="411636">
                  <a:extLst>
                    <a:ext uri="{9D8B030D-6E8A-4147-A177-3AD203B41FA5}">
                      <a16:colId xmlns:a16="http://schemas.microsoft.com/office/drawing/2014/main" val="2549811548"/>
                    </a:ext>
                  </a:extLst>
                </a:gridCol>
                <a:gridCol w="5320084">
                  <a:extLst>
                    <a:ext uri="{9D8B030D-6E8A-4147-A177-3AD203B41FA5}">
                      <a16:colId xmlns:a16="http://schemas.microsoft.com/office/drawing/2014/main" val="1087015271"/>
                    </a:ext>
                  </a:extLst>
                </a:gridCol>
                <a:gridCol w="1375155">
                  <a:extLst>
                    <a:ext uri="{9D8B030D-6E8A-4147-A177-3AD203B41FA5}">
                      <a16:colId xmlns:a16="http://schemas.microsoft.com/office/drawing/2014/main" val="1822507817"/>
                    </a:ext>
                  </a:extLst>
                </a:gridCol>
                <a:gridCol w="1375155">
                  <a:extLst>
                    <a:ext uri="{9D8B030D-6E8A-4147-A177-3AD203B41FA5}">
                      <a16:colId xmlns:a16="http://schemas.microsoft.com/office/drawing/2014/main" val="3099093992"/>
                    </a:ext>
                  </a:extLst>
                </a:gridCol>
                <a:gridCol w="222041">
                  <a:extLst>
                    <a:ext uri="{9D8B030D-6E8A-4147-A177-3AD203B41FA5}">
                      <a16:colId xmlns:a16="http://schemas.microsoft.com/office/drawing/2014/main" val="3220282347"/>
                    </a:ext>
                  </a:extLst>
                </a:gridCol>
                <a:gridCol w="222041">
                  <a:extLst>
                    <a:ext uri="{9D8B030D-6E8A-4147-A177-3AD203B41FA5}">
                      <a16:colId xmlns:a16="http://schemas.microsoft.com/office/drawing/2014/main" val="2285860922"/>
                    </a:ext>
                  </a:extLst>
                </a:gridCol>
                <a:gridCol w="222041">
                  <a:extLst>
                    <a:ext uri="{9D8B030D-6E8A-4147-A177-3AD203B41FA5}">
                      <a16:colId xmlns:a16="http://schemas.microsoft.com/office/drawing/2014/main" val="4081137908"/>
                    </a:ext>
                  </a:extLst>
                </a:gridCol>
                <a:gridCol w="222041">
                  <a:extLst>
                    <a:ext uri="{9D8B030D-6E8A-4147-A177-3AD203B41FA5}">
                      <a16:colId xmlns:a16="http://schemas.microsoft.com/office/drawing/2014/main" val="183697686"/>
                    </a:ext>
                  </a:extLst>
                </a:gridCol>
                <a:gridCol w="535234">
                  <a:extLst>
                    <a:ext uri="{9D8B030D-6E8A-4147-A177-3AD203B41FA5}">
                      <a16:colId xmlns:a16="http://schemas.microsoft.com/office/drawing/2014/main" val="1731040563"/>
                    </a:ext>
                  </a:extLst>
                </a:gridCol>
                <a:gridCol w="572090">
                  <a:extLst>
                    <a:ext uri="{9D8B030D-6E8A-4147-A177-3AD203B41FA5}">
                      <a16:colId xmlns:a16="http://schemas.microsoft.com/office/drawing/2014/main" val="1793200257"/>
                    </a:ext>
                  </a:extLst>
                </a:gridCol>
              </a:tblGrid>
              <a:tr h="358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TYP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KÓD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PŘEDMĚT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LZE ZAPSAT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ROČNÍK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kr.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zak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95870"/>
                  </a:ext>
                </a:extLst>
              </a:tr>
              <a:tr h="358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08255"/>
                  </a:ext>
                </a:extLst>
              </a:tr>
              <a:tr h="31104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POVINNÉ PŘEDMĚTY</a:t>
                      </a: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b"/>
                </a:tc>
                <a:extLst>
                  <a:ext uri="{0D108BD9-81ED-4DB2-BD59-A6C34878D82A}">
                    <a16:rowId xmlns:a16="http://schemas.microsoft.com/office/drawing/2014/main" val="3225265763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Metodologie vědecké práce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prod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Ryant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625205731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Literární rešerše k tématu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DisP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školitel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003218363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Aktivní účast na mezinárodní konferenci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778752173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Článek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Jimp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tématicky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 se vztahující k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DisP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 - první autor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1756356370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Disertační seminář I.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183356276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Disertační seminář II.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411448357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Disertační seminář III.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390539226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Disertační seminář IV.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779981766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Pedagogická praxe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školitel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80135641"/>
                  </a:ext>
                </a:extLst>
              </a:tr>
              <a:tr h="3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Odevzdání disertační práce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školitel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542161646"/>
                  </a:ext>
                </a:extLst>
              </a:tr>
              <a:tr h="358086">
                <a:tc gridSpan="9"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300" u="none" strike="noStrike" dirty="0">
                          <a:effectLst/>
                          <a:latin typeface="+mn-lt"/>
                        </a:rPr>
                        <a:t>Σ 155 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kreditů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0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6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62A1E-19E8-7A5B-46B9-71C8087C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876" y="534838"/>
            <a:ext cx="9144000" cy="1362973"/>
          </a:xfrm>
        </p:spPr>
        <p:txBody>
          <a:bodyPr/>
          <a:lstStyle/>
          <a:p>
            <a:r>
              <a:rPr lang="cs-CZ" sz="28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 PLÁN –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POVINNĚ VOLITELNÉ PŘEDMĚTY </a:t>
            </a:r>
            <a:r>
              <a:rPr lang="cs-CZ" sz="6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/>
            </a:r>
            <a:br>
              <a:rPr lang="cs-CZ" sz="6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C17C40-A17D-D4CF-B4FB-BE00EFF1A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76" y="1216324"/>
            <a:ext cx="9144000" cy="1655762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BE6F1BF-AFDF-AA16-09C1-9815CD8E0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84406"/>
              </p:ext>
            </p:extLst>
          </p:nvPr>
        </p:nvGraphicFramePr>
        <p:xfrm>
          <a:off x="764876" y="1216324"/>
          <a:ext cx="10651422" cy="413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6">
                  <a:extLst>
                    <a:ext uri="{9D8B030D-6E8A-4147-A177-3AD203B41FA5}">
                      <a16:colId xmlns:a16="http://schemas.microsoft.com/office/drawing/2014/main" val="2592158068"/>
                    </a:ext>
                  </a:extLst>
                </a:gridCol>
                <a:gridCol w="790995">
                  <a:extLst>
                    <a:ext uri="{9D8B030D-6E8A-4147-A177-3AD203B41FA5}">
                      <a16:colId xmlns:a16="http://schemas.microsoft.com/office/drawing/2014/main" val="1449922394"/>
                    </a:ext>
                  </a:extLst>
                </a:gridCol>
                <a:gridCol w="4452340">
                  <a:extLst>
                    <a:ext uri="{9D8B030D-6E8A-4147-A177-3AD203B41FA5}">
                      <a16:colId xmlns:a16="http://schemas.microsoft.com/office/drawing/2014/main" val="3608887670"/>
                    </a:ext>
                  </a:extLst>
                </a:gridCol>
                <a:gridCol w="1432021">
                  <a:extLst>
                    <a:ext uri="{9D8B030D-6E8A-4147-A177-3AD203B41FA5}">
                      <a16:colId xmlns:a16="http://schemas.microsoft.com/office/drawing/2014/main" val="1269464758"/>
                    </a:ext>
                  </a:extLst>
                </a:gridCol>
                <a:gridCol w="1432021">
                  <a:extLst>
                    <a:ext uri="{9D8B030D-6E8A-4147-A177-3AD203B41FA5}">
                      <a16:colId xmlns:a16="http://schemas.microsoft.com/office/drawing/2014/main" val="2355133223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1054651540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3235954879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3407914578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70627954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678805202"/>
                    </a:ext>
                  </a:extLst>
                </a:gridCol>
                <a:gridCol w="507480">
                  <a:extLst>
                    <a:ext uri="{9D8B030D-6E8A-4147-A177-3AD203B41FA5}">
                      <a16:colId xmlns:a16="http://schemas.microsoft.com/office/drawing/2014/main" val="3994193841"/>
                    </a:ext>
                  </a:extLst>
                </a:gridCol>
              </a:tblGrid>
              <a:tr h="439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TYP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KÓD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PŘEDMĚT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LZE ZAPSAT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ROČNÍK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kr.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zak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67892"/>
                  </a:ext>
                </a:extLst>
              </a:tr>
              <a:tr h="2451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76005"/>
                  </a:ext>
                </a:extLst>
              </a:tr>
              <a:tr h="33675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POVINNĚ VOLITELNÉ PŘEDMĚTY – 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ODBORNÉ PŘEDMĚTY</a:t>
                      </a:r>
                      <a:endParaRPr lang="cs-CZ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666080945"/>
                  </a:ext>
                </a:extLst>
              </a:tr>
              <a:tr h="4249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PVO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D-XXX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 předmětu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3051104224"/>
                  </a:ext>
                </a:extLst>
              </a:tr>
              <a:tr h="371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PVO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 D-XXX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 předmětu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233655124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PVO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D-XXX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 předmětu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4225058707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PVO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367424921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PVO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3855918734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PVO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3435659503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endParaRPr lang="cs-CZ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9009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Student musí získat min. 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3</a:t>
                      </a:r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0 kreditů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 *)</a:t>
                      </a:r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 z této skupiny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nn-NO" sz="1600" u="none" strike="noStrike">
                          <a:effectLst/>
                          <a:latin typeface="Arial Narrow" panose="020B0606020202030204" pitchFamily="34" charset="0"/>
                        </a:rPr>
                        <a:t>Student musí získat min. 10 kreditů z této skupiny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1231642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*)</a:t>
                      </a:r>
                      <a:r>
                        <a:rPr lang="cs-CZ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D-AKE 20 kreditů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5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44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729842" y="402672"/>
            <a:ext cx="1119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 PLÁN –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POVINNĚ VOLITELNÉ PŘEDMĚTY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965FA95-6DA7-9DE4-E72D-4C0B1E768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54386"/>
              </p:ext>
            </p:extLst>
          </p:nvPr>
        </p:nvGraphicFramePr>
        <p:xfrm>
          <a:off x="770289" y="961233"/>
          <a:ext cx="10651422" cy="576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6">
                  <a:extLst>
                    <a:ext uri="{9D8B030D-6E8A-4147-A177-3AD203B41FA5}">
                      <a16:colId xmlns:a16="http://schemas.microsoft.com/office/drawing/2014/main" val="2592158068"/>
                    </a:ext>
                  </a:extLst>
                </a:gridCol>
                <a:gridCol w="502273">
                  <a:extLst>
                    <a:ext uri="{9D8B030D-6E8A-4147-A177-3AD203B41FA5}">
                      <a16:colId xmlns:a16="http://schemas.microsoft.com/office/drawing/2014/main" val="1449922394"/>
                    </a:ext>
                  </a:extLst>
                </a:gridCol>
                <a:gridCol w="4741062">
                  <a:extLst>
                    <a:ext uri="{9D8B030D-6E8A-4147-A177-3AD203B41FA5}">
                      <a16:colId xmlns:a16="http://schemas.microsoft.com/office/drawing/2014/main" val="1164940165"/>
                    </a:ext>
                  </a:extLst>
                </a:gridCol>
                <a:gridCol w="1432021">
                  <a:extLst>
                    <a:ext uri="{9D8B030D-6E8A-4147-A177-3AD203B41FA5}">
                      <a16:colId xmlns:a16="http://schemas.microsoft.com/office/drawing/2014/main" val="1269464758"/>
                    </a:ext>
                  </a:extLst>
                </a:gridCol>
                <a:gridCol w="1432021">
                  <a:extLst>
                    <a:ext uri="{9D8B030D-6E8A-4147-A177-3AD203B41FA5}">
                      <a16:colId xmlns:a16="http://schemas.microsoft.com/office/drawing/2014/main" val="2355133223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1054651540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3235954879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3407914578"/>
                    </a:ext>
                  </a:extLst>
                </a:gridCol>
                <a:gridCol w="271255">
                  <a:extLst>
                    <a:ext uri="{9D8B030D-6E8A-4147-A177-3AD203B41FA5}">
                      <a16:colId xmlns:a16="http://schemas.microsoft.com/office/drawing/2014/main" val="70627954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678805202"/>
                    </a:ext>
                  </a:extLst>
                </a:gridCol>
                <a:gridCol w="507480">
                  <a:extLst>
                    <a:ext uri="{9D8B030D-6E8A-4147-A177-3AD203B41FA5}">
                      <a16:colId xmlns:a16="http://schemas.microsoft.com/office/drawing/2014/main" val="3994193841"/>
                    </a:ext>
                  </a:extLst>
                </a:gridCol>
              </a:tblGrid>
              <a:tr h="40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TYP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KÓD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PŘEDMĚT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LZE ZAPSAT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ROČNÍK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kr.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zak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67892"/>
                  </a:ext>
                </a:extLst>
              </a:tr>
              <a:tr h="2451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76005"/>
                  </a:ext>
                </a:extLst>
              </a:tr>
              <a:tr h="33675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POVINNĚ VOLITELNÉ PŘEDMĚTY – 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CIZÍ ODBORNÝ JAZYK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666080945"/>
                  </a:ext>
                </a:extLst>
              </a:tr>
              <a:tr h="4249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PVJ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Anglický jazyk pro doktorské studium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dr. Reich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3051104224"/>
                  </a:ext>
                </a:extLst>
              </a:tr>
              <a:tr h="371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PVJ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Německý</a:t>
                      </a:r>
                      <a:r>
                        <a:rPr lang="cs-CZ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jazyk pro doktorské studium *)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Mgr. Býčková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233655124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PVJ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Další odborný předmět nad rámec PV1 (zkouška v AJ) *)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garant předmětu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zk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4225058707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Student musí získat min. 10 kreditů z této skupiny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nn-NO" sz="1600" u="none" strike="noStrike">
                          <a:effectLst/>
                          <a:latin typeface="Arial Narrow" panose="020B0606020202030204" pitchFamily="34" charset="0"/>
                        </a:rPr>
                        <a:t>Student musí získat min. 10 kreditů z této skupiny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1231642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*)</a:t>
                      </a:r>
                      <a:r>
                        <a:rPr lang="cs-CZ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jen vybrané studijní programy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59836"/>
                  </a:ext>
                </a:extLst>
              </a:tr>
              <a:tr h="409484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POVINNĚ VOLITELNÉ PŘEDMĚTY – 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PUBLIKAČNÍ ČINNOST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857180995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Jimp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 – první nebo korespondenční autor 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40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139362474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Jimp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 – sdílený první autor 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30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2575832168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>
                          <a:effectLst/>
                          <a:latin typeface="+mn-lt"/>
                        </a:rPr>
                        <a:t>Jimp – další autor</a:t>
                      </a:r>
                      <a:endParaRPr lang="cs-CZ" sz="1300"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134268688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>
                          <a:effectLst/>
                          <a:latin typeface="+mn-lt"/>
                        </a:rPr>
                        <a:t>Jsc – první nebo korespondenční autor</a:t>
                      </a:r>
                      <a:endParaRPr lang="cs-CZ" sz="1300"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255680391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>
                          <a:effectLst/>
                          <a:latin typeface="+mn-lt"/>
                        </a:rPr>
                        <a:t>Jsc – další autor</a:t>
                      </a:r>
                      <a:endParaRPr lang="cs-CZ" sz="1300"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7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2642954854"/>
                  </a:ext>
                </a:extLst>
              </a:tr>
              <a:tr h="409484"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 gridSpan="9">
                  <a:txBody>
                    <a:bodyPr/>
                    <a:lstStyle/>
                    <a:p>
                      <a:pPr algn="r"/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Student musí získat min. 7 kreditů z této skupiny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i="1" dirty="0"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nn-NO" sz="1600" u="none" strike="noStrike">
                          <a:effectLst/>
                          <a:latin typeface="Arial Narrow" panose="020B0606020202030204" pitchFamily="34" charset="0"/>
                        </a:rPr>
                        <a:t>Student musí získat min. 7 kreditů z této skupiny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52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33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659876" y="282342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 PLÁN –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POVINNĚ VOLITELNÉ A VOLITELNÉ PŘEDMĚTY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965FA95-6DA7-9DE4-E72D-4C0B1E768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50187"/>
              </p:ext>
            </p:extLst>
          </p:nvPr>
        </p:nvGraphicFramePr>
        <p:xfrm>
          <a:off x="782425" y="961233"/>
          <a:ext cx="10878533" cy="561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51">
                  <a:extLst>
                    <a:ext uri="{9D8B030D-6E8A-4147-A177-3AD203B41FA5}">
                      <a16:colId xmlns:a16="http://schemas.microsoft.com/office/drawing/2014/main" val="2592158068"/>
                    </a:ext>
                  </a:extLst>
                </a:gridCol>
                <a:gridCol w="513666">
                  <a:extLst>
                    <a:ext uri="{9D8B030D-6E8A-4147-A177-3AD203B41FA5}">
                      <a16:colId xmlns:a16="http://schemas.microsoft.com/office/drawing/2014/main" val="1449922394"/>
                    </a:ext>
                  </a:extLst>
                </a:gridCol>
                <a:gridCol w="5170233">
                  <a:extLst>
                    <a:ext uri="{9D8B030D-6E8A-4147-A177-3AD203B41FA5}">
                      <a16:colId xmlns:a16="http://schemas.microsoft.com/office/drawing/2014/main" val="1164940165"/>
                    </a:ext>
                  </a:extLst>
                </a:gridCol>
                <a:gridCol w="1142876">
                  <a:extLst>
                    <a:ext uri="{9D8B030D-6E8A-4147-A177-3AD203B41FA5}">
                      <a16:colId xmlns:a16="http://schemas.microsoft.com/office/drawing/2014/main" val="3145642927"/>
                    </a:ext>
                  </a:extLst>
                </a:gridCol>
                <a:gridCol w="1464505">
                  <a:extLst>
                    <a:ext uri="{9D8B030D-6E8A-4147-A177-3AD203B41FA5}">
                      <a16:colId xmlns:a16="http://schemas.microsoft.com/office/drawing/2014/main" val="2355133223"/>
                    </a:ext>
                  </a:extLst>
                </a:gridCol>
                <a:gridCol w="277407">
                  <a:extLst>
                    <a:ext uri="{9D8B030D-6E8A-4147-A177-3AD203B41FA5}">
                      <a16:colId xmlns:a16="http://schemas.microsoft.com/office/drawing/2014/main" val="1054651540"/>
                    </a:ext>
                  </a:extLst>
                </a:gridCol>
                <a:gridCol w="277407">
                  <a:extLst>
                    <a:ext uri="{9D8B030D-6E8A-4147-A177-3AD203B41FA5}">
                      <a16:colId xmlns:a16="http://schemas.microsoft.com/office/drawing/2014/main" val="3235954879"/>
                    </a:ext>
                  </a:extLst>
                </a:gridCol>
                <a:gridCol w="277407">
                  <a:extLst>
                    <a:ext uri="{9D8B030D-6E8A-4147-A177-3AD203B41FA5}">
                      <a16:colId xmlns:a16="http://schemas.microsoft.com/office/drawing/2014/main" val="3407914578"/>
                    </a:ext>
                  </a:extLst>
                </a:gridCol>
                <a:gridCol w="279178">
                  <a:extLst>
                    <a:ext uri="{9D8B030D-6E8A-4147-A177-3AD203B41FA5}">
                      <a16:colId xmlns:a16="http://schemas.microsoft.com/office/drawing/2014/main" val="706279543"/>
                    </a:ext>
                  </a:extLst>
                </a:gridCol>
                <a:gridCol w="408612">
                  <a:extLst>
                    <a:ext uri="{9D8B030D-6E8A-4147-A177-3AD203B41FA5}">
                      <a16:colId xmlns:a16="http://schemas.microsoft.com/office/drawing/2014/main" val="678805202"/>
                    </a:ext>
                  </a:extLst>
                </a:gridCol>
                <a:gridCol w="518991">
                  <a:extLst>
                    <a:ext uri="{9D8B030D-6E8A-4147-A177-3AD203B41FA5}">
                      <a16:colId xmlns:a16="http://schemas.microsoft.com/office/drawing/2014/main" val="3994193841"/>
                    </a:ext>
                  </a:extLst>
                </a:gridCol>
              </a:tblGrid>
              <a:tr h="369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TYP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KÓD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PŘEDMĚT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LZE ZAPSAT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GARANT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ROČNÍK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kr.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zak</a:t>
                      </a:r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67892"/>
                  </a:ext>
                </a:extLst>
              </a:tr>
              <a:tr h="2247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1" marR="4981" marT="4981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>
                    <a:solidFill>
                      <a:srgbClr val="CA970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76005"/>
                  </a:ext>
                </a:extLst>
              </a:tr>
              <a:tr h="29789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POVINNĚ VOLITELNÉ PŘEDMĚTY – 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ZAHRANIČNÍ SPOLUPRÁCE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1666080945"/>
                  </a:ext>
                </a:extLst>
              </a:tr>
              <a:tr h="3839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PVZ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Zahraniční stáž (4 týdny)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Falta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3051104224"/>
                  </a:ext>
                </a:extLst>
              </a:tr>
              <a:tr h="3355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PVZ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effectLst/>
                          <a:latin typeface="+mn-lt"/>
                        </a:rPr>
                        <a:t>Mezinárodní spolupráce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1x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1233655124"/>
                  </a:ext>
                </a:extLst>
              </a:tr>
              <a:tr h="272557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b"/>
                </a:tc>
                <a:tc gridSpan="9">
                  <a:txBody>
                    <a:bodyPr/>
                    <a:lstStyle/>
                    <a:p>
                      <a:pPr algn="r" fontAlgn="b"/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Student musí získat min. 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nn-NO" sz="1300" i="1" u="none" strike="noStrike" dirty="0">
                          <a:effectLst/>
                          <a:latin typeface="+mn-lt"/>
                        </a:rPr>
                        <a:t>0 kreditů z této skupiny</a:t>
                      </a:r>
                      <a:r>
                        <a:rPr lang="cs-CZ" sz="1300" i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cs-CZ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nn-NO" sz="1600" u="none" strike="noStrike">
                          <a:effectLst/>
                          <a:latin typeface="Arial Narrow" panose="020B0606020202030204" pitchFamily="34" charset="0"/>
                        </a:rPr>
                        <a:t>Student musí získat min. 10 kreditů z této skupiny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1231642"/>
                  </a:ext>
                </a:extLst>
              </a:tr>
              <a:tr h="404602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VOLITELNÉ PŘEDMĚTY</a:t>
                      </a: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16" marR="6616" marT="6616" marB="0" anchor="ctr"/>
                </a:tc>
                <a:extLst>
                  <a:ext uri="{0D108BD9-81ED-4DB2-BD59-A6C34878D82A}">
                    <a16:rowId xmlns:a16="http://schemas.microsoft.com/office/drawing/2014/main" val="857180995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sv-SE" sz="1300" b="1" u="none" strike="noStrike" dirty="0">
                          <a:effectLst/>
                          <a:latin typeface="+mn-lt"/>
                        </a:rPr>
                        <a:t>Publikační aktivita Jost (max. 5)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5x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1139362474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Prezentace výsledků disertační práce na konferenci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3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2575832168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Získání projektu IGA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1134268688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Získání externího grantového projektu 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1255680391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Aplikované výstupy – udělený patent (hlavní původce)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2642954854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Aplikované výstupy – udělený patent (další původce)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281760467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Aplikované výstupy - užitný vzor, prototyp, metodika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vícekrát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  <a:latin typeface="+mn-lt"/>
                        </a:rPr>
                        <a:t>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2894549493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Výuka (pravidelná výuka 1 semestr, max. 20 kreditů)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2x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předseda OR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3465179427"/>
                  </a:ext>
                </a:extLst>
              </a:tr>
              <a:tr h="3699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/>
                </a:tc>
                <a:tc>
                  <a:txBody>
                    <a:bodyPr/>
                    <a:lstStyle/>
                    <a:p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Zahraniční stáž nad rámec povinné stáže (5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kr.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/týden, max. 20 </a:t>
                      </a:r>
                      <a:r>
                        <a:rPr lang="cs-CZ" sz="1300" b="1" u="none" strike="noStrike" dirty="0" err="1">
                          <a:effectLst/>
                          <a:latin typeface="+mn-lt"/>
                        </a:rPr>
                        <a:t>kr.</a:t>
                      </a:r>
                      <a:r>
                        <a:rPr lang="cs-CZ" sz="13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cs-CZ" sz="1300" dirty="0"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4x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Falta</a:t>
                      </a: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  <a:latin typeface="+mn-lt"/>
                        </a:rPr>
                        <a:t>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 err="1">
                          <a:effectLst/>
                          <a:latin typeface="+mn-lt"/>
                        </a:rPr>
                        <a:t>záp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51" marR="5151" marT="5151" marB="0" anchor="ctr"/>
                </a:tc>
                <a:extLst>
                  <a:ext uri="{0D108BD9-81ED-4DB2-BD59-A6C34878D82A}">
                    <a16:rowId xmlns:a16="http://schemas.microsoft.com/office/drawing/2014/main" val="25352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00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696286" y="335560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INDIVIDUÁLNÍ STUDIJNÍ PLÁN (ISP)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FE52FA-2B62-1568-B336-EC2F2CFE21E0}"/>
              </a:ext>
            </a:extLst>
          </p:cNvPr>
          <p:cNvSpPr txBox="1"/>
          <p:nvPr/>
        </p:nvSpPr>
        <p:spPr>
          <a:xfrm>
            <a:off x="903213" y="939412"/>
            <a:ext cx="1115366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Studium v doktorských programech probíhá podle studijního plánu daného DSP a individuálního studijního plánu studenta (ISP). </a:t>
            </a:r>
          </a:p>
          <a:p>
            <a:pPr algn="l"/>
            <a:endParaRPr lang="cs-CZ" sz="900" b="1" dirty="0">
              <a:solidFill>
                <a:srgbClr val="1C1C1C"/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ISP sestavuje na začátku studia student společně se svým školitelem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v Portálu studenta v UIS. </a:t>
            </a:r>
          </a:p>
          <a:p>
            <a:pPr algn="l"/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ISP obsahuje předměty pro jednotlivá období s termíny jejich splnění, název a stručnou charakteristiku disertační práce a časový plán studia.</a:t>
            </a: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V ISP v UIS jsou editovány pouze předměty zakončené zkouškou!!</a:t>
            </a:r>
          </a:p>
          <a:p>
            <a:pPr algn="l"/>
            <a:endParaRPr lang="cs-CZ" sz="1600" b="1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Plán lze editovat do doby, než ho školitel schválí a postoupí k dalšímu posouzení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K navrženému ISP se vyjádří školitel a vedoucí ústavu. Následně ISP projedná a schválí (případně vrátí </a:t>
            </a:r>
          </a:p>
          <a:p>
            <a:pPr algn="l"/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k přepracování) oborová rada a předloží jej prostřednictvím studijního oddělení ke schválení děkanovi fakulty. </a:t>
            </a:r>
          </a:p>
          <a:p>
            <a:pPr algn="l"/>
            <a:endParaRPr lang="cs-CZ" sz="1600" dirty="0">
              <a:solidFill>
                <a:srgbClr val="1C1C1C"/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Na studijní oddělení děkanátu musí být ISP odevzdán v papírové podobě do tří měsíců od zápisu </a:t>
            </a: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do studia</a:t>
            </a:r>
            <a:r>
              <a:rPr lang="cs-CZ" sz="1600" dirty="0">
                <a:solidFill>
                  <a:srgbClr val="1C1C1C"/>
                </a:solidFill>
                <a:latin typeface="+mj-lt"/>
                <a:cs typeface="Calibri" panose="020F0502020204030204" pitchFamily="34" charset="0"/>
              </a:rPr>
              <a:t> (do 14. 12. 2023) NENECHÁVEJTE TVORBU ISP NA POSLEDNÍ CHVÍLI!</a:t>
            </a:r>
            <a:endParaRPr lang="cs-CZ" sz="16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Studijní povinnosti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 vyplývající z individuálního studijního plánu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jsou pro studenta závazné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</a:p>
          <a:p>
            <a:pPr algn="l"/>
            <a:endParaRPr lang="cs-CZ" sz="9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 odůvodněných případech může student v průběhu studia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požádat o změnu ISP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 Žádost schvaluje školitel, oborová rada a děkan. Žádost se může týkat změny předmětů či změny termínů zkoušek </a:t>
            </a:r>
          </a:p>
          <a:p>
            <a:pPr algn="l"/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a 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je potřeba ji podat nejpozději do 31. 7. daného akademického roku</a:t>
            </a:r>
            <a:endParaRPr lang="cs-CZ" sz="1600" b="0" i="0" dirty="0">
              <a:solidFill>
                <a:srgbClr val="1C1C1C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395A4C0-EB60-B880-8BF1-892E88B910BE}"/>
              </a:ext>
            </a:extLst>
          </p:cNvPr>
          <p:cNvSpPr/>
          <p:nvPr/>
        </p:nvSpPr>
        <p:spPr>
          <a:xfrm>
            <a:off x="473649" y="102481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78B6C02-0CDB-3A64-F1CD-A18C29969C31}"/>
              </a:ext>
            </a:extLst>
          </p:cNvPr>
          <p:cNvSpPr/>
          <p:nvPr/>
        </p:nvSpPr>
        <p:spPr>
          <a:xfrm>
            <a:off x="473649" y="166982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EFA282B-FC8F-9A09-E1D1-FF9D311F5DBA}"/>
              </a:ext>
            </a:extLst>
          </p:cNvPr>
          <p:cNvSpPr/>
          <p:nvPr/>
        </p:nvSpPr>
        <p:spPr>
          <a:xfrm>
            <a:off x="481504" y="268809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CD9117A-EC44-0921-6E23-173BA955DD2C}"/>
              </a:ext>
            </a:extLst>
          </p:cNvPr>
          <p:cNvSpPr/>
          <p:nvPr/>
        </p:nvSpPr>
        <p:spPr>
          <a:xfrm>
            <a:off x="481504" y="323988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2004ECE-6177-4730-5122-42FF45E99AFD}"/>
              </a:ext>
            </a:extLst>
          </p:cNvPr>
          <p:cNvSpPr/>
          <p:nvPr/>
        </p:nvSpPr>
        <p:spPr>
          <a:xfrm>
            <a:off x="481504" y="3664031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9930A60-12F2-4174-16C3-96C5F74CF200}"/>
              </a:ext>
            </a:extLst>
          </p:cNvPr>
          <p:cNvSpPr/>
          <p:nvPr/>
        </p:nvSpPr>
        <p:spPr>
          <a:xfrm>
            <a:off x="446270" y="4362421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2461992-3546-DB55-6FCF-E94EB73AE069}"/>
              </a:ext>
            </a:extLst>
          </p:cNvPr>
          <p:cNvSpPr/>
          <p:nvPr/>
        </p:nvSpPr>
        <p:spPr>
          <a:xfrm>
            <a:off x="481504" y="4988827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A0A720B-76B5-5091-D1B9-02867C39A740}"/>
              </a:ext>
            </a:extLst>
          </p:cNvPr>
          <p:cNvSpPr/>
          <p:nvPr/>
        </p:nvSpPr>
        <p:spPr>
          <a:xfrm>
            <a:off x="481504" y="5380691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607639" y="354976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FE52FA-2B62-1568-B336-EC2F2CFE21E0}"/>
              </a:ext>
            </a:extLst>
          </p:cNvPr>
          <p:cNvSpPr txBox="1"/>
          <p:nvPr/>
        </p:nvSpPr>
        <p:spPr>
          <a:xfrm>
            <a:off x="750429" y="1442267"/>
            <a:ext cx="115326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0" dirty="0">
                <a:solidFill>
                  <a:srgbClr val="1C1C1C"/>
                </a:solidFill>
                <a:effectLst/>
                <a:latin typeface="+mj-lt"/>
              </a:rPr>
              <a:t>Po přihlášení do aplikace UIS otevřete v oddíle </a:t>
            </a:r>
            <a:r>
              <a:rPr lang="cs-CZ" b="1" i="0" dirty="0">
                <a:solidFill>
                  <a:srgbClr val="1C1C1C"/>
                </a:solidFill>
                <a:effectLst/>
                <a:latin typeface="+mj-lt"/>
              </a:rPr>
              <a:t>Moje studium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</a:rPr>
              <a:t>          </a:t>
            </a:r>
            <a:r>
              <a:rPr lang="cs-CZ" b="1" i="0" dirty="0">
                <a:solidFill>
                  <a:srgbClr val="1C1C1C"/>
                </a:solidFill>
                <a:effectLst/>
                <a:latin typeface="+mj-lt"/>
              </a:rPr>
              <a:t>Portál studenta</a:t>
            </a:r>
            <a:r>
              <a:rPr lang="cs-CZ" b="0" i="0" dirty="0">
                <a:solidFill>
                  <a:srgbClr val="1C1C1C"/>
                </a:solidFill>
                <a:effectLst/>
                <a:latin typeface="+mj-lt"/>
              </a:rPr>
              <a:t>          </a:t>
            </a:r>
            <a:r>
              <a:rPr lang="cs-CZ" b="1" i="0" dirty="0">
                <a:solidFill>
                  <a:srgbClr val="1C1C1C"/>
                </a:solidFill>
                <a:effectLst/>
                <a:latin typeface="+mj-lt"/>
              </a:rPr>
              <a:t>Individuální plán</a:t>
            </a:r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1EC7E57-0105-CB09-2504-7BE7E5A5C8F5}"/>
              </a:ext>
            </a:extLst>
          </p:cNvPr>
          <p:cNvSpPr/>
          <p:nvPr/>
        </p:nvSpPr>
        <p:spPr>
          <a:xfrm>
            <a:off x="7261405" y="1522980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78CBE9D2-167C-E862-50C2-43BDA3162C3E}"/>
              </a:ext>
            </a:extLst>
          </p:cNvPr>
          <p:cNvSpPr/>
          <p:nvPr/>
        </p:nvSpPr>
        <p:spPr>
          <a:xfrm>
            <a:off x="9557483" y="1522980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0919A6-E3F0-CAE6-AC1C-B1C9888A2276}"/>
              </a:ext>
            </a:extLst>
          </p:cNvPr>
          <p:cNvGrpSpPr/>
          <p:nvPr/>
        </p:nvGrpSpPr>
        <p:grpSpPr>
          <a:xfrm>
            <a:off x="7576445" y="119876"/>
            <a:ext cx="4391638" cy="1247949"/>
            <a:chOff x="7576445" y="119876"/>
            <a:chExt cx="4391638" cy="1247949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EFBA138C-C53D-6051-8537-DF191409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6445" y="119876"/>
              <a:ext cx="4391638" cy="1247949"/>
            </a:xfrm>
            <a:prstGeom prst="rect">
              <a:avLst/>
            </a:prstGeom>
          </p:spPr>
        </p:pic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9DE7F548-1B8C-6779-0311-7C691B2C295A}"/>
                </a:ext>
              </a:extLst>
            </p:cNvPr>
            <p:cNvSpPr/>
            <p:nvPr/>
          </p:nvSpPr>
          <p:spPr>
            <a:xfrm>
              <a:off x="8625523" y="530293"/>
              <a:ext cx="1446361" cy="156996"/>
            </a:xfrm>
            <a:prstGeom prst="roundRect">
              <a:avLst/>
            </a:prstGeom>
            <a:noFill/>
            <a:ln w="28575">
              <a:solidFill>
                <a:srgbClr val="C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CACE020D-610C-5150-6801-6736923BE3DA}"/>
              </a:ext>
            </a:extLst>
          </p:cNvPr>
          <p:cNvGrpSpPr/>
          <p:nvPr/>
        </p:nvGrpSpPr>
        <p:grpSpPr>
          <a:xfrm>
            <a:off x="859039" y="1901118"/>
            <a:ext cx="10205460" cy="4748995"/>
            <a:chOff x="1236111" y="1882879"/>
            <a:chExt cx="10205460" cy="4748995"/>
          </a:xfrm>
        </p:grpSpPr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A572D96B-3951-C7F8-E307-8FA61996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6111" y="1882879"/>
              <a:ext cx="10205460" cy="4748995"/>
            </a:xfrm>
            <a:prstGeom prst="rect">
              <a:avLst/>
            </a:prstGeom>
          </p:spPr>
        </p:pic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2568454A-922A-4895-6304-7FD4AE50CBC9}"/>
                </a:ext>
              </a:extLst>
            </p:cNvPr>
            <p:cNvSpPr/>
            <p:nvPr/>
          </p:nvSpPr>
          <p:spPr>
            <a:xfrm>
              <a:off x="2047185" y="5735460"/>
              <a:ext cx="667735" cy="896414"/>
            </a:xfrm>
            <a:prstGeom prst="roundRect">
              <a:avLst/>
            </a:prstGeom>
            <a:noFill/>
            <a:ln w="28575">
              <a:solidFill>
                <a:srgbClr val="CA9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</p:grp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CEA4AEC3-5C86-F8C3-867F-574F74CE9EC9}"/>
              </a:ext>
            </a:extLst>
          </p:cNvPr>
          <p:cNvSpPr/>
          <p:nvPr/>
        </p:nvSpPr>
        <p:spPr>
          <a:xfrm rot="20178086">
            <a:off x="1157040" y="6459408"/>
            <a:ext cx="516184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08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607639" y="354976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FE52FA-2B62-1568-B336-EC2F2CFE21E0}"/>
              </a:ext>
            </a:extLst>
          </p:cNvPr>
          <p:cNvSpPr txBox="1"/>
          <p:nvPr/>
        </p:nvSpPr>
        <p:spPr>
          <a:xfrm>
            <a:off x="607639" y="1102723"/>
            <a:ext cx="115326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1C1C1C"/>
                </a:solidFill>
                <a:effectLst/>
                <a:latin typeface="+mj-lt"/>
              </a:rPr>
              <a:t>Samotný plán vytvoříte pod ikonou </a:t>
            </a:r>
            <a:r>
              <a:rPr lang="cs-CZ" b="1" dirty="0">
                <a:solidFill>
                  <a:srgbClr val="CA9706"/>
                </a:solidFill>
                <a:latin typeface="+mj-lt"/>
              </a:rPr>
              <a:t>VKLÁDÁNÍ</a:t>
            </a:r>
            <a:r>
              <a:rPr lang="cs-CZ" b="0" i="0" dirty="0">
                <a:solidFill>
                  <a:srgbClr val="CA9706"/>
                </a:solidFill>
                <a:effectLst/>
                <a:latin typeface="+mj-lt"/>
              </a:rPr>
              <a:t>.</a:t>
            </a: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dirty="0">
              <a:solidFill>
                <a:srgbClr val="1C1C1C"/>
              </a:solidFill>
              <a:latin typeface="+mj-lt"/>
            </a:endParaRPr>
          </a:p>
          <a:p>
            <a:pPr algn="l"/>
            <a:endParaRPr lang="cs-CZ" b="0" i="0" dirty="0">
              <a:solidFill>
                <a:srgbClr val="1C1C1C"/>
              </a:solidFill>
              <a:effectLst/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89BE1F-471C-CEC8-615D-59766E10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1" y="2111604"/>
            <a:ext cx="8195801" cy="2865524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68507D5-8308-EDD4-94D8-C1A6092CBD67}"/>
              </a:ext>
            </a:extLst>
          </p:cNvPr>
          <p:cNvSpPr/>
          <p:nvPr/>
        </p:nvSpPr>
        <p:spPr>
          <a:xfrm rot="20178086">
            <a:off x="4802710" y="4561113"/>
            <a:ext cx="516184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5560883-C06B-3AA1-04C8-BB8B09764ADD}"/>
              </a:ext>
            </a:extLst>
          </p:cNvPr>
          <p:cNvSpPr/>
          <p:nvPr/>
        </p:nvSpPr>
        <p:spPr>
          <a:xfrm>
            <a:off x="5406350" y="3874416"/>
            <a:ext cx="787060" cy="744718"/>
          </a:xfrm>
          <a:prstGeom prst="roundRect">
            <a:avLst/>
          </a:prstGeom>
          <a:noFill/>
          <a:ln w="28575">
            <a:solidFill>
              <a:srgbClr val="C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4A35D2C-25B2-DEF3-D082-EA108BC2F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227" y="4316394"/>
            <a:ext cx="4559661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cs-CZ" altLang="cs-CZ" b="1" dirty="0">
                <a:solidFill>
                  <a:srgbClr val="1C1C1C"/>
                </a:solidFill>
                <a:latin typeface="+mj-lt"/>
              </a:rPr>
              <a:t>Je třeba vyplnit všechny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4 záložky ISP: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Zkoušky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Další úkoly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Disertační práce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Časový plán studia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0917ABF-783F-ED62-5FAB-F89574866D6A}"/>
              </a:ext>
            </a:extLst>
          </p:cNvPr>
          <p:cNvSpPr/>
          <p:nvPr/>
        </p:nvSpPr>
        <p:spPr>
          <a:xfrm rot="2003429">
            <a:off x="377330" y="4119134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D692A32-D697-AE28-84C8-DCB437728096}"/>
              </a:ext>
            </a:extLst>
          </p:cNvPr>
          <p:cNvSpPr/>
          <p:nvPr/>
        </p:nvSpPr>
        <p:spPr>
          <a:xfrm>
            <a:off x="7008087" y="4316394"/>
            <a:ext cx="4948005" cy="2309874"/>
          </a:xfrm>
          <a:prstGeom prst="roundRect">
            <a:avLst/>
          </a:prstGeom>
          <a:noFill/>
          <a:ln w="28575">
            <a:solidFill>
              <a:srgbClr val="C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48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3269F90-3D22-9FBA-B65C-B12BEAB3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0" y="990004"/>
            <a:ext cx="5293540" cy="521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ZKOUŠKY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096000" y="1172144"/>
            <a:ext cx="5683180" cy="45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 rámci doktorského studia musí student vykonat </a:t>
            </a:r>
          </a:p>
          <a:p>
            <a:pPr algn="l">
              <a:lnSpc>
                <a:spcPct val="120000"/>
              </a:lnSpc>
            </a:pPr>
            <a:r>
              <a:rPr lang="cs-CZ" sz="1600" b="1" dirty="0">
                <a:solidFill>
                  <a:srgbClr val="1C1C1C"/>
                </a:solidFill>
                <a:latin typeface="+mj-lt"/>
              </a:rPr>
              <a:t>ČTYŘI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ZKOUŠKY – </a:t>
            </a:r>
          </a:p>
          <a:p>
            <a:pPr algn="l">
              <a:lnSpc>
                <a:spcPct val="120000"/>
              </a:lnSpc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3 z odborných předmětů a 1 z odborného cizího jazyka. </a:t>
            </a:r>
          </a:p>
          <a:p>
            <a:pPr algn="l">
              <a:lnSpc>
                <a:spcPct val="120000"/>
              </a:lnSpc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Tyto 4 předměty schvaluje oborová rada a musí být uvedeny v ISP.</a:t>
            </a:r>
          </a:p>
          <a:p>
            <a:pPr algn="l">
              <a:lnSpc>
                <a:spcPct val="120000"/>
              </a:lnSpc>
            </a:pP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Ostatní studijní povinnosti 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NEJSOU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 součástí ISP. Tyto předměty si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student po dohodě se školitelem zapisuje do E-indexu sám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Z rolovací nabídky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vyberte předmět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vyplňte termín, </a:t>
            </a:r>
            <a:r>
              <a:rPr lang="cs-CZ" sz="1600" i="0" dirty="0">
                <a:solidFill>
                  <a:srgbClr val="1C1C1C"/>
                </a:solidFill>
                <a:effectLst/>
                <a:latin typeface="+mj-lt"/>
              </a:rPr>
              <a:t>do kterého se zavazujete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zkoušku absolvovat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(zadejte 31. 7. daného akademického roku) – a potvrďte tlačítkem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„Přidat předmět“.</a:t>
            </a:r>
          </a:p>
          <a:p>
            <a:pPr algn="l">
              <a:lnSpc>
                <a:spcPct val="150000"/>
              </a:lnSpc>
            </a:pP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D09C5DE6-6360-DE11-27D8-210839E7988E}"/>
              </a:ext>
            </a:extLst>
          </p:cNvPr>
          <p:cNvSpPr/>
          <p:nvPr/>
        </p:nvSpPr>
        <p:spPr>
          <a:xfrm rot="2003429">
            <a:off x="392858" y="145791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95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ZKOUŠKY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777321" y="1587704"/>
            <a:ext cx="10026378" cy="361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 průběhu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prvních tří ročníků studia musíte vykonat zkoušku z minimálně tří odborných předmětů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které jsou akreditovány pro váš studijní program a nejlépe vyhovují vašemu odbornému zaměření.</a:t>
            </a:r>
          </a:p>
          <a:p>
            <a:pPr algn="l">
              <a:lnSpc>
                <a:spcPct val="150000"/>
              </a:lnSpc>
            </a:pPr>
            <a:endParaRPr lang="cs-CZ" sz="1600" b="1" i="0" dirty="0">
              <a:solidFill>
                <a:srgbClr val="1C1C1C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</a:pP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Dále máte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povinnost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vykonat zkoušku z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odborného cizího jazyka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Ve většině studijních programů je to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povinně angličtina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v některých studijních programech je 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alternativou němčina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příp. můžete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vykonat zkoušku z odborného předmětu v angličtině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    s podmínkou, že nelze vykonat zkoušku ze stejného předmětu v češtině i v angličtině.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Která varianta se vás týká, zjistíte ve studijním plánu vašeho studijního programu.</a:t>
            </a:r>
          </a:p>
        </p:txBody>
      </p:sp>
    </p:spTree>
    <p:extLst>
      <p:ext uri="{BB962C8B-B14F-4D97-AF65-F5344CB8AC3E}">
        <p14:creationId xmlns:p14="http://schemas.microsoft.com/office/powerpoint/2010/main" val="373799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85825" y="1038226"/>
            <a:ext cx="10934700" cy="5400673"/>
          </a:xfrm>
        </p:spPr>
        <p:txBody>
          <a:bodyPr/>
          <a:lstStyle/>
          <a:p>
            <a:r>
              <a:rPr lang="cs-CZ" dirty="0"/>
              <a:t>Studijní oddělení:</a:t>
            </a:r>
          </a:p>
          <a:p>
            <a:r>
              <a:rPr lang="cs-CZ" b="1" dirty="0"/>
              <a:t>úřední hodiny ve středu 10 – 12 hodin, </a:t>
            </a:r>
            <a:r>
              <a:rPr lang="cs-CZ" sz="2000" dirty="0"/>
              <a:t>popř. na základě předchozí domluvy</a:t>
            </a:r>
          </a:p>
          <a:p>
            <a:endParaRPr lang="cs-CZ" sz="1000" b="1" dirty="0"/>
          </a:p>
          <a:p>
            <a:r>
              <a:rPr lang="cs-CZ" sz="2000" b="1" dirty="0"/>
              <a:t>Bc. Alena Martauzová – 1. až 3. ročník Ph.D. studia</a:t>
            </a:r>
          </a:p>
          <a:p>
            <a:r>
              <a:rPr lang="cs-CZ" sz="2000" dirty="0"/>
              <a:t>Ing. Šárka Starobová, Ph.D. – 4. ročník Ph.D. studia, státnice, obhajoby</a:t>
            </a:r>
          </a:p>
          <a:p>
            <a:r>
              <a:rPr lang="cs-CZ" sz="2000" dirty="0"/>
              <a:t>Mgr. Dagmar Mikulášková – systémová </a:t>
            </a:r>
            <a:r>
              <a:rPr lang="cs-CZ" sz="2000" dirty="0" err="1"/>
              <a:t>integrátorka</a:t>
            </a:r>
            <a:r>
              <a:rPr lang="cs-CZ" sz="2000" dirty="0"/>
              <a:t> pro Ph.D. studium</a:t>
            </a:r>
          </a:p>
          <a:p>
            <a:r>
              <a:rPr lang="cs-CZ" sz="2000" dirty="0"/>
              <a:t>Ing. Simona Viktorinová – vedoucí studijního oddělení</a:t>
            </a:r>
          </a:p>
          <a:p>
            <a:endParaRPr lang="cs-CZ" sz="2000" dirty="0"/>
          </a:p>
          <a:p>
            <a:r>
              <a:rPr lang="cs-CZ" sz="2000" dirty="0"/>
              <a:t>Mgr. et Mgr. Eva </a:t>
            </a:r>
            <a:r>
              <a:rPr lang="cs-CZ" sz="2000" dirty="0" err="1"/>
              <a:t>Klepáčková</a:t>
            </a:r>
            <a:r>
              <a:rPr lang="cs-CZ" sz="2000" dirty="0"/>
              <a:t> – zahraniční oddělení</a:t>
            </a:r>
          </a:p>
          <a:p>
            <a:r>
              <a:rPr lang="cs-CZ" sz="2000" dirty="0"/>
              <a:t>Mgr. Dagmar Hegerová, Ph.D. – vedoucí projektového oddělení</a:t>
            </a:r>
          </a:p>
          <a:p>
            <a:endParaRPr lang="cs-CZ" sz="2000" dirty="0"/>
          </a:p>
          <a:p>
            <a:r>
              <a:rPr lang="cs-CZ" sz="2000" dirty="0"/>
              <a:t>doc. Ing. Pavel </a:t>
            </a:r>
            <a:r>
              <a:rPr lang="cs-CZ" sz="2000" dirty="0" err="1"/>
              <a:t>Ryant</a:t>
            </a:r>
            <a:r>
              <a:rPr lang="cs-CZ" sz="2000" dirty="0"/>
              <a:t>, Ph.D. – proděkan pro doktorské studium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Informace o doktorském studiu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08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8112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DALŠÍ ÚKOLY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985262" y="1096760"/>
            <a:ext cx="4892512" cy="546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1C1C1C"/>
                </a:solidFill>
                <a:effectLst/>
                <a:latin typeface="+mj-lt"/>
              </a:rPr>
              <a:t>Do této záložky prosím vložte povinný text:</a:t>
            </a:r>
          </a:p>
          <a:p>
            <a:pPr algn="l"/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„Nedílnou součástí ISP je studijní plán daného doktorského studijního programu. Po dobu studia musí student splnit všechny povinné předměty a minimální počet PV předmětů z jednotlivých skupin, a to v ročníku doporučeném ve studijním plánu. Za standardní dobu studia musí student získat nejméně 240 kreditů, z toho minimálně 20 v každém ročníku. V každém ročníku studia student absolvuje povinně disertační seminář určený pro daný ročník.</a:t>
            </a:r>
          </a:p>
          <a:p>
            <a:pPr algn="l"/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Pro postup do vyššího ročníku musí splnit následující podmínky: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má ve Zprávě o průběhu doktorského studia doporučeno pokračovat ve studiu,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má splněny všechny předměty naplánované v ISP </a:t>
            </a: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na daný akademický rok, popř. schválenou Žádost </a:t>
            </a: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o změnu ISP,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získal za </a:t>
            </a:r>
            <a:r>
              <a:rPr lang="cs-CZ" sz="1400" i="1" dirty="0">
                <a:solidFill>
                  <a:srgbClr val="1C1C1C"/>
                </a:solidFill>
                <a:latin typeface="+mj-lt"/>
              </a:rPr>
              <a:t>daný</a:t>
            </a:r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 ročník min. 20 kreditů,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získal zápočet za disertační seminář daného ročníku,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má v E-indexu zapsány zkoušky a zápočty ze všech předmětů zapsaných na daný AR,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400" b="0" i="1" dirty="0">
                <a:solidFill>
                  <a:srgbClr val="1C1C1C"/>
                </a:solidFill>
                <a:effectLst/>
                <a:latin typeface="+mj-lt"/>
              </a:rPr>
              <a:t>– má potvrzenu správnost osobních dat v UIS.“</a:t>
            </a:r>
            <a:endParaRPr lang="cs-CZ" sz="14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5A48F353-D11E-E2A4-57E9-D437FF51757F}"/>
              </a:ext>
            </a:extLst>
          </p:cNvPr>
          <p:cNvSpPr/>
          <p:nvPr/>
        </p:nvSpPr>
        <p:spPr>
          <a:xfrm rot="2003429">
            <a:off x="1810307" y="1768108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7" y="2019300"/>
            <a:ext cx="59912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1040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DISERTAČNÍ PRÁCE (</a:t>
            </a:r>
            <a:r>
              <a:rPr lang="cs-CZ" sz="3000" b="1" dirty="0" err="1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DisP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894093" y="1115666"/>
            <a:ext cx="5090475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průběhu tvorby ISP je nutné zadat přesný název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a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stručnou charakteristiku disertační práce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(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).</a:t>
            </a:r>
          </a:p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endParaRPr lang="cs-CZ" sz="5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Ve vašem ISP se jako název disertační práce automaticky přednastaví </a:t>
            </a:r>
            <a:r>
              <a:rPr lang="cs-CZ" sz="1600" b="1" i="1" dirty="0">
                <a:solidFill>
                  <a:srgbClr val="1C1C1C"/>
                </a:solidFill>
                <a:effectLst/>
                <a:latin typeface="+mj-lt"/>
              </a:rPr>
              <a:t>„Volné téma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“.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 Nejprve musí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Váš školitel změnit název v UIS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poté se název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automaticky nastaví i v ISP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Poté vložte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stručnou charakteristiku vaší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a potvrďte tlačítkem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„Uložit“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150000"/>
              </a:lnSpc>
            </a:pP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5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l"/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Stručnou charakteristikou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se rozumí: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cíl,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popř. hypotézy disertační práce,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základní metodické postupy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popř. informace, jaké nové poznatky práce přinese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1C1C1C"/>
                </a:solidFill>
                <a:latin typeface="+mj-lt"/>
              </a:rPr>
              <a:t>s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tručnou charakteristiku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 v ISP zpracujte 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na cca 1500 znaků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150000"/>
              </a:lnSpc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1A6C4E-1F35-ADB4-F629-20E79FC6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9" y="1178351"/>
            <a:ext cx="6094819" cy="5250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82B50F1-39FC-2860-40D6-C04B63BA9A2A}"/>
              </a:ext>
            </a:extLst>
          </p:cNvPr>
          <p:cNvSpPr/>
          <p:nvPr/>
        </p:nvSpPr>
        <p:spPr>
          <a:xfrm rot="2003429">
            <a:off x="1850422" y="2692823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42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1040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ČASOVÝ PLÁN STUDIA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7271208" y="1148867"/>
            <a:ext cx="4920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Zpracování literární rešerše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– v prvním ročníku 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(do 31. 7.)</a:t>
            </a:r>
          </a:p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Ukončení experimentální části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– zpravidla ve třetím ročníku 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(do 31. 7.)</a:t>
            </a:r>
          </a:p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Předložení </a:t>
            </a:r>
            <a:r>
              <a:rPr lang="cs-CZ" sz="1600" b="1" i="0" dirty="0" err="1">
                <a:solidFill>
                  <a:srgbClr val="1C1C1C"/>
                </a:solidFill>
                <a:effectLst/>
                <a:latin typeface="+mj-lt"/>
              </a:rPr>
              <a:t>DisP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– </a:t>
            </a:r>
            <a:r>
              <a:rPr lang="cs-CZ" sz="1600" b="0" i="0" dirty="0" smtClean="0">
                <a:solidFill>
                  <a:srgbClr val="1C1C1C"/>
                </a:solidFill>
                <a:effectLst/>
                <a:latin typeface="+mj-lt"/>
              </a:rPr>
              <a:t>ve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4. ročníku, minimálně </a:t>
            </a:r>
            <a:r>
              <a:rPr lang="cs-CZ" sz="1600" dirty="0" smtClean="0">
                <a:solidFill>
                  <a:srgbClr val="1C1C1C"/>
                </a:solidFill>
                <a:latin typeface="+mj-lt"/>
              </a:rPr>
              <a:t>šest </a:t>
            </a:r>
            <a:r>
              <a:rPr lang="cs-CZ" sz="1600" b="0" i="0" dirty="0" smtClean="0">
                <a:solidFill>
                  <a:srgbClr val="1C1C1C"/>
                </a:solidFill>
                <a:effectLst/>
                <a:latin typeface="+mj-lt"/>
              </a:rPr>
              <a:t>měsíců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před </a:t>
            </a:r>
            <a:r>
              <a:rPr lang="cs-CZ" sz="1600" b="0" i="0" dirty="0" smtClean="0">
                <a:solidFill>
                  <a:srgbClr val="1C1C1C"/>
                </a:solidFill>
                <a:effectLst/>
                <a:latin typeface="+mj-lt"/>
              </a:rPr>
              <a:t>koncem standardní doby studia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   </a:t>
            </a:r>
          </a:p>
          <a:p>
            <a:pPr algn="l"/>
            <a:r>
              <a:rPr lang="cs-CZ" sz="1600" dirty="0">
                <a:solidFill>
                  <a:srgbClr val="1C1C1C"/>
                </a:solidFill>
                <a:latin typeface="+mj-lt"/>
              </a:rPr>
              <a:t>     </a:t>
            </a: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Státní doktorská zkouška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– ve </a:t>
            </a:r>
            <a:r>
              <a:rPr lang="cs-CZ" sz="1600" dirty="0" smtClean="0">
                <a:solidFill>
                  <a:srgbClr val="1C1C1C"/>
                </a:solidFill>
                <a:latin typeface="+mj-lt"/>
              </a:rPr>
              <a:t>4.</a:t>
            </a:r>
            <a:r>
              <a:rPr lang="cs-CZ" sz="1600" b="0" i="0" dirty="0" smtClean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ročníku studia </a:t>
            </a:r>
            <a:r>
              <a:rPr lang="cs-CZ" sz="1600" i="0" dirty="0" smtClean="0">
                <a:solidFill>
                  <a:srgbClr val="1C1C1C"/>
                </a:solidFill>
                <a:effectLst/>
                <a:latin typeface="+mj-lt"/>
              </a:rPr>
              <a:t>(poslední den standardní doby studia)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/>
            </a:r>
            <a:b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</a:b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(Státní doktorská zkouška vždy předchází obhajobě disertační práce.)</a:t>
            </a:r>
          </a:p>
          <a:p>
            <a:pPr algn="l"/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Obhajoba disertační práce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– ve </a:t>
            </a:r>
            <a:r>
              <a:rPr lang="cs-CZ" sz="1600" dirty="0" smtClean="0">
                <a:solidFill>
                  <a:srgbClr val="1C1C1C"/>
                </a:solidFill>
                <a:latin typeface="+mj-lt"/>
              </a:rPr>
              <a:t>4. </a:t>
            </a:r>
            <a:r>
              <a:rPr lang="cs-CZ" sz="1600" b="0" i="0" dirty="0" smtClean="0">
                <a:solidFill>
                  <a:srgbClr val="1C1C1C"/>
                </a:solidFill>
                <a:effectLst/>
                <a:latin typeface="+mj-lt"/>
              </a:rPr>
              <a:t>ročníku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 </a:t>
            </a:r>
            <a:b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</a:br>
            <a:r>
              <a:rPr lang="cs-CZ" sz="1600" dirty="0">
                <a:solidFill>
                  <a:srgbClr val="1C1C1C"/>
                </a:solidFill>
              </a:rPr>
              <a:t>(poslední den standardní doby studia</a:t>
            </a:r>
            <a:r>
              <a:rPr lang="cs-CZ" sz="1600" dirty="0" smtClean="0">
                <a:solidFill>
                  <a:srgbClr val="1C1C1C"/>
                </a:solidFill>
              </a:rPr>
              <a:t>)</a:t>
            </a:r>
          </a:p>
          <a:p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 </a:t>
            </a:r>
            <a:r>
              <a:rPr lang="cs-CZ" sz="1600" b="0" i="1" dirty="0" smtClean="0">
                <a:solidFill>
                  <a:srgbClr val="1C1C1C"/>
                </a:solidFill>
                <a:effectLst/>
                <a:latin typeface="+mj-lt"/>
              </a:rPr>
              <a:t>    (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Ve stejném dni </a:t>
            </a:r>
            <a:r>
              <a:rPr lang="cs-CZ" sz="1600" b="0" i="1" dirty="0" smtClean="0">
                <a:solidFill>
                  <a:srgbClr val="1C1C1C"/>
                </a:solidFill>
                <a:effectLst/>
                <a:latin typeface="+mj-lt"/>
              </a:rPr>
              <a:t>jak</a:t>
            </a:r>
            <a:r>
              <a:rPr lang="cs-CZ" sz="1600" dirty="0">
                <a:solidFill>
                  <a:srgbClr val="1C1C1C"/>
                </a:solidFill>
              </a:rPr>
              <a:t> </a:t>
            </a:r>
            <a:r>
              <a:rPr lang="cs-CZ" sz="1600" b="0" i="1" dirty="0" smtClean="0">
                <a:solidFill>
                  <a:srgbClr val="1C1C1C"/>
                </a:solidFill>
                <a:effectLst/>
                <a:latin typeface="+mj-lt"/>
              </a:rPr>
              <a:t>o 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státní doktorská zkouška </a:t>
            </a:r>
            <a:r>
              <a:rPr lang="cs-CZ" sz="1600" b="0" i="1" dirty="0" smtClean="0">
                <a:solidFill>
                  <a:srgbClr val="1C1C1C"/>
                </a:solidFill>
                <a:effectLst/>
                <a:latin typeface="+mj-lt"/>
              </a:rPr>
              <a:t>  </a:t>
            </a:r>
          </a:p>
          <a:p>
            <a:r>
              <a:rPr lang="cs-CZ" sz="1600" i="1" dirty="0">
                <a:solidFill>
                  <a:srgbClr val="1C1C1C"/>
                </a:solidFill>
                <a:latin typeface="+mj-lt"/>
              </a:rPr>
              <a:t> </a:t>
            </a:r>
            <a:r>
              <a:rPr lang="cs-CZ" sz="1600" i="1" dirty="0" smtClean="0">
                <a:solidFill>
                  <a:srgbClr val="1C1C1C"/>
                </a:solidFill>
                <a:latin typeface="+mj-lt"/>
              </a:rPr>
              <a:t>     </a:t>
            </a:r>
            <a:r>
              <a:rPr lang="cs-CZ" sz="1600" b="0" i="1" dirty="0" smtClean="0">
                <a:solidFill>
                  <a:srgbClr val="1C1C1C"/>
                </a:solidFill>
                <a:effectLst/>
                <a:latin typeface="+mj-lt"/>
              </a:rPr>
              <a:t>nebo 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po státní doktorské zkoušce.)</a:t>
            </a: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FE5E85-32A1-EB04-DCA3-ACC077EF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0" y="1074654"/>
            <a:ext cx="6607404" cy="5117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3A081654-00C4-1AE3-2E89-28025F75CF83}"/>
              </a:ext>
            </a:extLst>
          </p:cNvPr>
          <p:cNvSpPr/>
          <p:nvPr/>
        </p:nvSpPr>
        <p:spPr>
          <a:xfrm rot="2003429">
            <a:off x="2963619" y="2618092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0B4D66E-5BD8-6CDB-27B7-83F168A3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41" y="1451513"/>
            <a:ext cx="8422117" cy="387735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1040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KONTROLA VYPLNĚNÍ ISP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759086" y="5717681"/>
            <a:ext cx="1131530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Po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vyplnění všech formulářů ISP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se k návrhu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vyjádří školitel, vedoucí ústavu a oborová rada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150000"/>
              </a:lnSpc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C0910E8-AA2D-834B-02A2-634F1782C481}"/>
              </a:ext>
            </a:extLst>
          </p:cNvPr>
          <p:cNvSpPr/>
          <p:nvPr/>
        </p:nvSpPr>
        <p:spPr>
          <a:xfrm rot="2003429">
            <a:off x="6451534" y="2104830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9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1040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</a:t>
            </a:r>
            <a:r>
              <a:rPr lang="cs-CZ" sz="300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TVORBĚ ISP - </a:t>
            </a:r>
            <a:r>
              <a:rPr lang="cs-CZ" sz="3000" b="1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KONTROLA VYPLNĚNÍ ISP</a:t>
            </a:r>
            <a:endParaRPr lang="cs-CZ" sz="30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1108965" y="1455055"/>
            <a:ext cx="10530249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V okamžiku, kdy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potvrdí souhlasné stanovisko všechny uvedené osoby </a:t>
            </a:r>
            <a:r>
              <a:rPr lang="cs-CZ" sz="1600" i="1" dirty="0">
                <a:solidFill>
                  <a:srgbClr val="1C1C1C"/>
                </a:solidFill>
                <a:effectLst/>
                <a:latin typeface="+mj-lt"/>
              </a:rPr>
              <a:t>(</a:t>
            </a:r>
            <a:r>
              <a:rPr lang="cs-CZ" sz="1600" b="0" i="1" dirty="0">
                <a:solidFill>
                  <a:srgbClr val="1C1C1C"/>
                </a:solidFill>
                <a:effectLst/>
                <a:latin typeface="+mj-lt"/>
              </a:rPr>
              <a:t>ikonka u jejich funkce změní barvu na zelenou)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je potřeba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dokument jedenkrát vytisknout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nechat podepsat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(student, školitel, příp. školitel-specialista, vedoucí ústavu a předseda oborové rady) a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doručit na studijní oddělení Bc. </a:t>
            </a:r>
            <a:r>
              <a:rPr lang="cs-CZ" sz="1600" b="1" dirty="0">
                <a:solidFill>
                  <a:srgbClr val="1C1C1C"/>
                </a:solidFill>
                <a:latin typeface="+mj-lt"/>
              </a:rPr>
              <a:t>Aleně </a:t>
            </a:r>
            <a:r>
              <a:rPr lang="cs-CZ" sz="1600" b="1" dirty="0" err="1">
                <a:solidFill>
                  <a:srgbClr val="1C1C1C"/>
                </a:solidFill>
                <a:latin typeface="+mj-lt"/>
              </a:rPr>
              <a:t>Martauzové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která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zajistí předání dokumentu děkanovi fakulty ke schválení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8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800" dirty="0">
              <a:solidFill>
                <a:srgbClr val="1C1C1C"/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8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8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Po schválení děkanem zadá studijní referentka zvolené předměty prvního ročníku do E-indexu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a tím je proces tvorby individuálního studijního plánu ukončen.</a:t>
            </a:r>
          </a:p>
          <a:p>
            <a:pPr algn="l">
              <a:lnSpc>
                <a:spcPct val="150000"/>
              </a:lnSpc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12994504-C59F-D6C2-D771-61AAB5C7D5EC}"/>
              </a:ext>
            </a:extLst>
          </p:cNvPr>
          <p:cNvSpPr/>
          <p:nvPr/>
        </p:nvSpPr>
        <p:spPr>
          <a:xfrm rot="2003429">
            <a:off x="799917" y="3301359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9" y="354976"/>
            <a:ext cx="10402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POKYNY K TVORBĚ ISP –</a:t>
            </a:r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 STRUČNÉ SHRNUTÍ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1093508" y="1369607"/>
            <a:ext cx="10402869" cy="36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1C1C1C"/>
                </a:solidFill>
                <a:latin typeface="+mj-lt"/>
              </a:rPr>
              <a:t>Nedílnou součástí ISP je studijní plán daného doktorského studijního programu</a:t>
            </a:r>
            <a:r>
              <a:rPr lang="cs-CZ" sz="1600" dirty="0">
                <a:solidFill>
                  <a:srgbClr val="1C1C1C"/>
                </a:solidFill>
                <a:latin typeface="+mj-lt"/>
              </a:rPr>
              <a:t>.</a:t>
            </a:r>
          </a:p>
          <a:p>
            <a:endParaRPr lang="cs-CZ" sz="1600" dirty="0">
              <a:solidFill>
                <a:srgbClr val="1C1C1C"/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 ISP se uvádí pouze předměty ukončené zkouškou</a:t>
            </a:r>
            <a:r>
              <a:rPr lang="cs-CZ" sz="1600" dirty="0">
                <a:solidFill>
                  <a:srgbClr val="1C1C1C"/>
                </a:solidFill>
                <a:latin typeface="+mj-lt"/>
              </a:rPr>
              <a:t>, </a:t>
            </a: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tj. 3 odborné předměty + 1 cizí jazyk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              Výběr těchto studijních povinností včetně termínu předpokládaného splnění musí schválit OR.</a:t>
            </a:r>
          </a:p>
          <a:p>
            <a:pPr algn="l"/>
            <a:r>
              <a:rPr lang="cs-CZ" sz="1600" dirty="0">
                <a:solidFill>
                  <a:srgbClr val="1C1C1C"/>
                </a:solidFill>
                <a:latin typeface="+mj-lt"/>
              </a:rPr>
              <a:t>     Předměty z ISP zapisuje do e-indexu studijní referentka a student je nesmí přidávat ani odebírat.</a:t>
            </a:r>
            <a:endParaRPr lang="cs-CZ" sz="1600" b="0" i="0" dirty="0">
              <a:solidFill>
                <a:srgbClr val="1C1C1C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Ostatní předměty nejsou součástí ISP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, student si je po dohodě se školitelem zapisuje do e-indexu sám.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Všechny studijní povinnosti daného AR musí student splnit do 31. 7. 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(ve 4. ročníku do 31. 5.)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cs-CZ" sz="1600" b="1" i="0" dirty="0">
                <a:solidFill>
                  <a:srgbClr val="1C1C1C"/>
                </a:solidFill>
                <a:effectLst/>
                <a:latin typeface="+mj-lt"/>
              </a:rPr>
              <a:t>ISP musí být schválen děkanem do tří měsíců od zápisu ke studiu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cs-CZ" sz="1600" b="0" dirty="0">
              <a:solidFill>
                <a:srgbClr val="1C1C1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1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>
            <a:extLst>
              <a:ext uri="{FF2B5EF4-FFF2-40B4-BE49-F238E27FC236}">
                <a16:creationId xmlns:a16="http://schemas.microsoft.com/office/drawing/2014/main" id="{1AB9B4B0-7BFD-44DD-877B-E578C8102EC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9163" y="1467643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Průběh studia a harmonogram </a:t>
            </a:r>
            <a:b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akademického roku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1C619B-D7A8-4221-A166-23578C992DDF}"/>
              </a:ext>
            </a:extLst>
          </p:cNvPr>
          <p:cNvSpPr txBox="1"/>
          <p:nvPr/>
        </p:nvSpPr>
        <p:spPr>
          <a:xfrm>
            <a:off x="919163" y="6471138"/>
            <a:ext cx="2696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Brno, září 2023</a:t>
            </a:r>
          </a:p>
        </p:txBody>
      </p:sp>
    </p:spTree>
    <p:extLst>
      <p:ext uri="{BB962C8B-B14F-4D97-AF65-F5344CB8AC3E}">
        <p14:creationId xmlns:p14="http://schemas.microsoft.com/office/powerpoint/2010/main" val="13756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8" y="354976"/>
            <a:ext cx="1102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ZÁPISY PŘEDMĚTŮ V AKUTÁLNÍM OBDOBÍ DO E-INDEXU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958979" y="1234666"/>
            <a:ext cx="10899941" cy="503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zápisy předmětů zakončených zkouškou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(jsou uvedeny v ISP)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provádí studijní referentka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1. ročníku po schválení ISP, v dalších ročnících při zápisu do vyššího ročníku.</a:t>
            </a:r>
          </a:p>
          <a:p>
            <a:pPr lvl="0"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Tyto předměty schvaluje oborová rada a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je nesmí sám přidávat ani odebírat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zápisy předmětů zakončených zápočtem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(nejsou součástí ISP)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provádí student sám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v Portálu studenta po dohodě se školitelem v průběhu akademického roku (od 15. 9. do 31. 7.) tak,                 aby dodržel následující podmínky: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každém ročníku musí získat min. 20 kreditů,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každém ročníku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 splnit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Disertační seminář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určený pro daný ročník,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dobu studia musí student splnit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1x všechny povinné předměty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minimální počet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povinně volitelných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předmětů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jednotlivých skupin, a to v ročníku doporučeném ve studijním plánu,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celou dobu studia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 získat nejméně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240 kreditů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volitelné předměty lze v průběhu studia zapsat vícekrát, ale jen 1x za akademický rok.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b="0" dirty="0">
              <a:solidFill>
                <a:srgbClr val="1C1C1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2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07638" y="354976"/>
            <a:ext cx="11025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POZÁPISOVÉ ZMĚNY </a:t>
            </a:r>
          </a:p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V PORTÁLU STUDENTA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91589" y="1441437"/>
            <a:ext cx="10777391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 PŘIDÁNÍ PŘEDMĚTU DO E-INDEXU: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</a:t>
            </a:r>
            <a:r>
              <a:rPr lang="cs-CZ" sz="1800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Portál studenta        Moje studium         Registrace a zápisy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rámečku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vyplnit přesný kód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předmětu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dohledat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označit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přidat označené předměty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PROVÉST ZMĚNY V ZÁPISE!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cs-CZ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studijní povinnosti zapsané v daném akademickém roce musí student splnit do 31. 7. </a:t>
            </a:r>
          </a:p>
          <a:p>
            <a:pPr algn="just">
              <a:spcAft>
                <a:spcPts val="800"/>
              </a:spcAft>
            </a:pP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případě, že se mu to nepodaří, musí: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předmětů zakončených zkouškou – dát žádost o změnu ISP, kterou schvaluje školitel, oborová rada a děkan;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předmětů zakončených zápočtem – sám tyto předměty odebrat z aktuálního období z E-indexu (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nep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latí pro Disertační seminář)</a:t>
            </a: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 ODEBRÁNÍ PŘEDMĚTU Z E-INDEXU: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</a:t>
            </a:r>
            <a:r>
              <a:rPr lang="cs-CZ" sz="1800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Portál studenta        Moje studium         Registrace a zápisy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tabulky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„zvolené předměty“ označit předmět, který chcete odebrat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odebrat označené předměty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PROVÉST ZMĚNY V ZÁPISE!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b="0" dirty="0">
              <a:solidFill>
                <a:srgbClr val="1C1C1C"/>
              </a:solidFill>
              <a:effectLst/>
              <a:latin typeface="+mj-lt"/>
            </a:endParaRPr>
          </a:p>
        </p:txBody>
      </p:sp>
      <p:sp>
        <p:nvSpPr>
          <p:cNvPr id="2" name="Šipka: doprava, šrafovaná 1">
            <a:extLst>
              <a:ext uri="{FF2B5EF4-FFF2-40B4-BE49-F238E27FC236}">
                <a16:creationId xmlns:a16="http://schemas.microsoft.com/office/drawing/2014/main" id="{78600FEF-0E46-D9BE-6BCF-2BF30B2F077F}"/>
              </a:ext>
            </a:extLst>
          </p:cNvPr>
          <p:cNvSpPr/>
          <p:nvPr/>
        </p:nvSpPr>
        <p:spPr>
          <a:xfrm>
            <a:off x="3714159" y="1978887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doprava, šrafovaná 2">
            <a:extLst>
              <a:ext uri="{FF2B5EF4-FFF2-40B4-BE49-F238E27FC236}">
                <a16:creationId xmlns:a16="http://schemas.microsoft.com/office/drawing/2014/main" id="{A923F8FD-B07B-9BE6-414E-EDAE45943B2B}"/>
              </a:ext>
            </a:extLst>
          </p:cNvPr>
          <p:cNvSpPr/>
          <p:nvPr/>
        </p:nvSpPr>
        <p:spPr>
          <a:xfrm>
            <a:off x="1593129" y="1972623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    </a:t>
            </a:r>
          </a:p>
        </p:txBody>
      </p:sp>
      <p:sp>
        <p:nvSpPr>
          <p:cNvPr id="5" name="Šipka: doprava, šrafovaná 4">
            <a:extLst>
              <a:ext uri="{FF2B5EF4-FFF2-40B4-BE49-F238E27FC236}">
                <a16:creationId xmlns:a16="http://schemas.microsoft.com/office/drawing/2014/main" id="{0F1EC591-98CC-B28A-AAEF-9EC253AEB82C}"/>
              </a:ext>
            </a:extLst>
          </p:cNvPr>
          <p:cNvSpPr/>
          <p:nvPr/>
        </p:nvSpPr>
        <p:spPr>
          <a:xfrm>
            <a:off x="5728354" y="1978886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6" name="Šipka: doprava, šrafovaná 5">
            <a:extLst>
              <a:ext uri="{FF2B5EF4-FFF2-40B4-BE49-F238E27FC236}">
                <a16:creationId xmlns:a16="http://schemas.microsoft.com/office/drawing/2014/main" id="{8A3F9EA3-9EE9-AF8F-C096-664190752E93}"/>
              </a:ext>
            </a:extLst>
          </p:cNvPr>
          <p:cNvSpPr/>
          <p:nvPr/>
        </p:nvSpPr>
        <p:spPr>
          <a:xfrm>
            <a:off x="3714159" y="5689516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, šrafovaná 6">
            <a:extLst>
              <a:ext uri="{FF2B5EF4-FFF2-40B4-BE49-F238E27FC236}">
                <a16:creationId xmlns:a16="http://schemas.microsoft.com/office/drawing/2014/main" id="{8AB0DE9E-CA16-A3D4-65B4-6FC1A3CC4A4B}"/>
              </a:ext>
            </a:extLst>
          </p:cNvPr>
          <p:cNvSpPr/>
          <p:nvPr/>
        </p:nvSpPr>
        <p:spPr>
          <a:xfrm>
            <a:off x="1593129" y="5689515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    </a:t>
            </a:r>
          </a:p>
        </p:txBody>
      </p:sp>
      <p:sp>
        <p:nvSpPr>
          <p:cNvPr id="10" name="Šipka: doprava, šrafovaná 9">
            <a:extLst>
              <a:ext uri="{FF2B5EF4-FFF2-40B4-BE49-F238E27FC236}">
                <a16:creationId xmlns:a16="http://schemas.microsoft.com/office/drawing/2014/main" id="{EBB451BE-CEE3-ABA3-6974-7FB421B4C7FC}"/>
              </a:ext>
            </a:extLst>
          </p:cNvPr>
          <p:cNvSpPr/>
          <p:nvPr/>
        </p:nvSpPr>
        <p:spPr>
          <a:xfrm>
            <a:off x="5712640" y="5689515"/>
            <a:ext cx="245097" cy="1845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9495B8C-BBBB-A33E-CD7F-50DB975E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40" y="188661"/>
            <a:ext cx="5351345" cy="1533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7356CD90-3339-8FEE-FC11-E3EBFF8200A5}"/>
              </a:ext>
            </a:extLst>
          </p:cNvPr>
          <p:cNvSpPr/>
          <p:nvPr/>
        </p:nvSpPr>
        <p:spPr>
          <a:xfrm>
            <a:off x="10065327" y="1364673"/>
            <a:ext cx="574964" cy="357656"/>
          </a:xfrm>
          <a:prstGeom prst="roundRect">
            <a:avLst/>
          </a:prstGeom>
          <a:noFill/>
          <a:ln w="28575">
            <a:solidFill>
              <a:srgbClr val="C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4437A462-280E-2A9E-B431-99A8F1AD511C}"/>
              </a:ext>
            </a:extLst>
          </p:cNvPr>
          <p:cNvSpPr/>
          <p:nvPr/>
        </p:nvSpPr>
        <p:spPr>
          <a:xfrm rot="8297670">
            <a:off x="10594584" y="1075609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7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46029" y="241854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 smtClean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PLNĚNÍ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STUDIJNÍCH POVINNOSTÍ </a:t>
            </a:r>
            <a:r>
              <a:rPr lang="cs-CZ" sz="2800" b="1" dirty="0" smtClean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V </a:t>
            </a:r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PRŮBĚHU STUDIA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574909" y="857583"/>
            <a:ext cx="10899941" cy="576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300"/>
              </a:spcAft>
            </a:pP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postupu do dalšího ročníku studia jsou důležité následující termíny:</a:t>
            </a:r>
          </a:p>
          <a:p>
            <a:pPr algn="just">
              <a:lnSpc>
                <a:spcPct val="105000"/>
              </a:lnSpc>
              <a:spcAft>
                <a:spcPts val="300"/>
              </a:spcAft>
            </a:pPr>
            <a:endParaRPr lang="cs-CZ" sz="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 prosinec 2023</a:t>
            </a: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Odevzdání schváleného ISP</a:t>
            </a: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Schválené Zadání disertační práce v UIS</a:t>
            </a: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březen 2024</a:t>
            </a: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Odevzdaná Metodika disertační práce</a:t>
            </a: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31. </a:t>
            </a: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květen 2024</a:t>
            </a:r>
            <a:endParaRPr lang="cs-CZ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Obhajoba Metodiky disertační práce před oborovou radou</a:t>
            </a:r>
            <a:endParaRPr lang="cs-CZ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300"/>
              </a:spcAft>
            </a:pPr>
            <a:endParaRPr lang="cs-CZ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31. červenec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tohoto data je nutné úspěšně vykonat zkoušky ze všech zvolených předmětů a splnit zápočty a další studijní povinnosti daného ročníku. K tomuto datu se uzavírá možnost přidávat a odebírat předměty v E-indexu.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to také termín, do kterého musí student podat na studijní oddělení Žádost o změnu ISP, pokud nesplnil studijní povinnosti daného ročníku, příp. potřebuje provést jinou změnu ISP. </a:t>
            </a:r>
          </a:p>
          <a:p>
            <a:pPr lvl="1" algn="just">
              <a:lnSpc>
                <a:spcPct val="105000"/>
              </a:lnSpc>
              <a:spcAft>
                <a:spcPts val="300"/>
              </a:spcAf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31. srpen</a:t>
            </a:r>
            <a:endParaRPr lang="cs-CZ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průběhu srpna vyplní v UIS školitel a předseda oborové rady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Zprávu o průběhu doktorského studia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Zápis do dalšího ročníku je možné provést až na základě doporučení k pokračování </a:t>
            </a:r>
            <a:r>
              <a:rPr lang="cs-CZ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studiu v této Zprávě o průběhu.</a:t>
            </a:r>
          </a:p>
          <a:p>
            <a:pPr algn="just">
              <a:lnSpc>
                <a:spcPct val="105000"/>
              </a:lnSpc>
              <a:spcAft>
                <a:spcPts val="300"/>
              </a:spcAft>
            </a:pPr>
            <a:endParaRPr lang="cs-CZ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400" b="1" dirty="0">
                <a:latin typeface="+mj-lt"/>
              </a:rPr>
              <a:t>p</a:t>
            </a:r>
            <a:r>
              <a:rPr lang="cs-CZ" sz="1400" b="1" dirty="0" smtClean="0">
                <a:latin typeface="+mj-lt"/>
              </a:rPr>
              <a:t>rvní polovina </a:t>
            </a:r>
            <a:r>
              <a:rPr lang="cs-CZ" sz="1400" b="1" dirty="0">
                <a:latin typeface="+mj-lt"/>
              </a:rPr>
              <a:t>září </a:t>
            </a:r>
            <a:r>
              <a:rPr lang="cs-CZ" sz="1400" b="1" dirty="0">
                <a:cs typeface="Times New Roman" panose="02020603050405020304" pitchFamily="18" charset="0"/>
              </a:rPr>
              <a:t>- </a:t>
            </a:r>
            <a:r>
              <a:rPr lang="cs-CZ" sz="1400" i="0" dirty="0">
                <a:effectLst/>
                <a:latin typeface="+mj-lt"/>
              </a:rPr>
              <a:t>zápisy do vyšších ročníků</a:t>
            </a:r>
            <a:endParaRPr lang="cs-CZ" sz="1400" i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11847" y="1226763"/>
            <a:ext cx="11082655" cy="5332094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Forma studia </a:t>
            </a:r>
            <a:r>
              <a:rPr lang="cs-CZ" sz="1800" dirty="0"/>
              <a:t>– prezenční a kombinovaná, v průběhu studia je možné formu změnit na základě žádosti schválené oborovou radou a děkanem. Studijní povinnosti vyplývající z ISP zůstávají stejné.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Akademický rok </a:t>
            </a:r>
            <a:r>
              <a:rPr lang="cs-CZ" sz="1800" dirty="0"/>
              <a:t>– doktorské studium se dělí na akademické roky, ne na semestry. AR trvá od 1. 9. do 31. 8., všechny studijní povinnosti daného AR musí být splněny a zapsány do e-indexu do 31. 7.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Heslo do UIS - </a:t>
            </a:r>
            <a:r>
              <a:rPr lang="cs-CZ" sz="1800" dirty="0"/>
              <a:t>dostanou jen studenti z jiných univerzit, vygenerují si jej podle návodu na webu, naši absolventi použijí staré přístupové údaje, heslo si můžete změnit.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V každém akademickém roce: kontrola osobních údajů v UIS </a:t>
            </a:r>
            <a:r>
              <a:rPr lang="cs-CZ" sz="1800" dirty="0"/>
              <a:t>(č. OP, adresa trvalého bydliště i kontaktní adresa, pro cizince adresa místa hlášeného pobytu, atd…)</a:t>
            </a:r>
            <a:endParaRPr lang="cs-CZ" sz="1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Délka trvání doktorského studia </a:t>
            </a:r>
            <a:r>
              <a:rPr lang="cs-CZ" sz="1800" dirty="0"/>
              <a:t>– standardní doba studia: 4 roky, maximální doba studia: 8 let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Univerzitní pošta </a:t>
            </a:r>
            <a:r>
              <a:rPr lang="cs-CZ" sz="1800" dirty="0"/>
              <a:t>- Povinnost číst univerzitní poštu min. 1x za týden, sledovat úložiště a webové stránky fakulty!!  E-maily psát z univerzitní adresy!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Zápisy do vyšších ročníků </a:t>
            </a:r>
            <a:r>
              <a:rPr lang="cs-CZ" sz="1800" dirty="0"/>
              <a:t>– v 1. polovině září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885825" y="429805"/>
            <a:ext cx="10934700" cy="619125"/>
          </a:xfrm>
        </p:spPr>
        <p:txBody>
          <a:bodyPr/>
          <a:lstStyle/>
          <a:p>
            <a:r>
              <a:rPr lang="cs-CZ" dirty="0"/>
              <a:t>Informace o doktorském studiu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652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27175" y="336122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latin typeface="+mj-lt"/>
                <a:cs typeface="Calibri" panose="020F0502020204030204" pitchFamily="34" charset="0"/>
              </a:rPr>
              <a:t>ZPRÁVA O PRŮBĚHU DOKTORSKÉHO STUDIA</a:t>
            </a:r>
            <a:endParaRPr lang="cs-CZ" sz="28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27175" y="1230811"/>
            <a:ext cx="11080916" cy="346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výroční hodnocení každého doktoranda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v UIS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vypracovává školitel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oborová rada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 31. 8. daného akademického roku. </a:t>
            </a:r>
          </a:p>
          <a:p>
            <a:pPr marL="285750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Zprávě o průběhu doktorského studia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uvádí podíl doktoranda na pedagogické činnosti, podíl doktoranda na vědecko-výzkumné činnosti, publikační činnost a aktivní účast na konferencích a seminářích, tuzemské a zahraniční stáže, stav rozpracování disertační práce a další aktivity a odborné zkušenosti významné pro průběh studia.</a:t>
            </a:r>
          </a:p>
          <a:p>
            <a:pPr marL="285750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 a doporučení školitele a oborové rady jsou stěžejní pro postup do dalšího ročníku studia.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b="0" dirty="0">
              <a:solidFill>
                <a:srgbClr val="1C1C1C"/>
              </a:solidFill>
              <a:effectLst/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3CAB84-0AA9-839A-43C6-430CB6DD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3" y="4123987"/>
            <a:ext cx="6609960" cy="189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F0A1944-1D8F-544B-392F-B3FCFEBE972D}"/>
              </a:ext>
            </a:extLst>
          </p:cNvPr>
          <p:cNvSpPr/>
          <p:nvPr/>
        </p:nvSpPr>
        <p:spPr>
          <a:xfrm>
            <a:off x="6467900" y="5608138"/>
            <a:ext cx="710193" cy="410230"/>
          </a:xfrm>
          <a:prstGeom prst="roundRect">
            <a:avLst/>
          </a:prstGeom>
          <a:noFill/>
          <a:ln w="28575">
            <a:solidFill>
              <a:srgbClr val="C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E108660-0A45-E000-78A1-3E336E2A1E63}"/>
              </a:ext>
            </a:extLst>
          </p:cNvPr>
          <p:cNvSpPr/>
          <p:nvPr/>
        </p:nvSpPr>
        <p:spPr>
          <a:xfrm rot="2880874">
            <a:off x="6226920" y="5176891"/>
            <a:ext cx="530595" cy="303303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198D497-D28B-1558-DDC3-1C3D8502B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28" y="4527417"/>
            <a:ext cx="4796538" cy="2199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3FE7458-B8A1-5422-C68D-CF17C3EAEA1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178093" y="5743688"/>
            <a:ext cx="2944475" cy="69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D089C78-BCFB-E6E6-6055-1119C3296D11}"/>
              </a:ext>
            </a:extLst>
          </p:cNvPr>
          <p:cNvSpPr/>
          <p:nvPr/>
        </p:nvSpPr>
        <p:spPr>
          <a:xfrm>
            <a:off x="10122568" y="5508219"/>
            <a:ext cx="1493989" cy="235469"/>
          </a:xfrm>
          <a:prstGeom prst="roundRect">
            <a:avLst/>
          </a:prstGeom>
          <a:noFill/>
          <a:ln w="28575">
            <a:solidFill>
              <a:srgbClr val="C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46029" y="307841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ZÁPIS DO VYŠŠÍHO ROČNÍKU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46029" y="1064985"/>
            <a:ext cx="11425926" cy="574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 do vyššího ročníku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provádí studijní referentka </a:t>
            </a:r>
            <a:r>
              <a:rPr lang="cs-CZ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první polovině září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505460">
              <a:lnSpc>
                <a:spcPct val="105000"/>
              </a:lnSpc>
              <a:spcAft>
                <a:spcPts val="6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má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vybrat variantu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mu lépe vyhovuje: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 s osobní účastí na studijním oddělení 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(přesné termíny jsou studentům oznámeny prostřednictvím webových stránek fakulty),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 bez osobní účasti na základě žádosti zaslané e-mailem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příslušné studijní referentce.</a:t>
            </a: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lphaLcParenR"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CA970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vyššího ročníku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může být zapsán pouze student, který: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splněny všechny předměty z ISP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popř. schválenou 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 o změnu ISP,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získal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20 kreditů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získal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zápočet za disertační seminář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daného ročníku,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E-indexu zapsány zkoušky a zápočty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všech předmětů zapsaných na daný akademický rok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má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potvrzenu správnost osobních dat v </a:t>
            </a:r>
            <a:r>
              <a:rPr lang="cs-CZ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UIS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má ve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Zprávě o průběhu doktorského studia doporučeno pokračovat ve studiu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b="0" dirty="0">
              <a:solidFill>
                <a:srgbClr val="1C1C1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92231" y="373829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latin typeface="+mj-lt"/>
                <a:cs typeface="Calibri" panose="020F0502020204030204" pitchFamily="34" charset="0"/>
              </a:rPr>
              <a:t>PODMÍNKY ŘÁDNÉHO UKONČENÍ STUDIA</a:t>
            </a:r>
            <a:endParaRPr lang="cs-CZ" sz="28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A029BF-E4AC-8321-D86E-EA33177732BE}"/>
              </a:ext>
            </a:extLst>
          </p:cNvPr>
          <p:cNvSpPr txBox="1"/>
          <p:nvPr/>
        </p:nvSpPr>
        <p:spPr>
          <a:xfrm>
            <a:off x="692231" y="1066322"/>
            <a:ext cx="10582227" cy="343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splnění všech studijních povinností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vyplývajících </a:t>
            </a: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 studijního plánu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daného studijního programu a </a:t>
            </a: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 individuálního studijního plánu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studenta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dosažení 240 kreditů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 získání 240 kreditů se student může přihlásit ke státní doktorské zkoušce a obhajobě disertační práce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státní doktorská zkouška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obhajoba disertační práce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b="0" dirty="0">
              <a:solidFill>
                <a:srgbClr val="1C1C1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E81A602-1CD1-6C0D-6072-E44D01E50DD5}"/>
              </a:ext>
            </a:extLst>
          </p:cNvPr>
          <p:cNvSpPr txBox="1"/>
          <p:nvPr/>
        </p:nvSpPr>
        <p:spPr>
          <a:xfrm>
            <a:off x="692231" y="373829"/>
            <a:ext cx="117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latin typeface="+mj-lt"/>
                <a:cs typeface="Calibri" panose="020F0502020204030204" pitchFamily="34" charset="0"/>
              </a:rPr>
              <a:t>HARMONOGRAM AKADEMICKÉHO ROKU 2023/2024</a:t>
            </a:r>
            <a:endParaRPr lang="cs-CZ" sz="28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DE2D071-6831-BD7A-9878-5ECDB79FB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06797"/>
              </p:ext>
            </p:extLst>
          </p:nvPr>
        </p:nvGraphicFramePr>
        <p:xfrm>
          <a:off x="1126817" y="897049"/>
          <a:ext cx="10435472" cy="5570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741">
                  <a:extLst>
                    <a:ext uri="{9D8B030D-6E8A-4147-A177-3AD203B41FA5}">
                      <a16:colId xmlns:a16="http://schemas.microsoft.com/office/drawing/2014/main" val="2948903736"/>
                    </a:ext>
                  </a:extLst>
                </a:gridCol>
                <a:gridCol w="7176731">
                  <a:extLst>
                    <a:ext uri="{9D8B030D-6E8A-4147-A177-3AD203B41FA5}">
                      <a16:colId xmlns:a16="http://schemas.microsoft.com/office/drawing/2014/main" val="2799025113"/>
                    </a:ext>
                  </a:extLst>
                </a:gridCol>
              </a:tblGrid>
              <a:tr h="38606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</a:rPr>
                        <a:t>AKCE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3355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1. 9. 2023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Začátek akademického roku 2023/2024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89574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14. 9. 2023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Zápisy do 1. ročníku + seminář Úvod do studia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486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15. 9. 2023 – 31. 7.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+mj-lt"/>
                        </a:rPr>
                        <a:t>Pozápisové změny v portálu studenta</a:t>
                      </a:r>
                      <a:endParaRPr lang="cs-CZ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0232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14. 12. 2023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Odevzdání schválených ISP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4618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14. 12. 2023</a:t>
                      </a:r>
                      <a:endParaRPr lang="cs-CZ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Vypracované a schválené Zadání disertační práce v UIS        </a:t>
                      </a:r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nové! 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48773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31. 3. 2024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Vypracovaná a odevzdaná Metodika disertační práce             </a:t>
                      </a:r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nové! 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0342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31. 5. 2024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Obhajoba Metodiky disertační práce před Oborovou radou     </a:t>
                      </a:r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nové! 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9351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31. 7. 2024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Splnění studijních povinností v AR 2023/2024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0447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31. 7. 2024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+mj-lt"/>
                        </a:rPr>
                        <a:t>Odevzdání žádostí o změnu ISP</a:t>
                      </a:r>
                      <a:endParaRPr lang="cs-CZ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0026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31. 8. 2024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+mj-lt"/>
                        </a:rPr>
                        <a:t>Vyplnění Zprávy o průběhu doktorského studia (školitel + OR)</a:t>
                      </a:r>
                      <a:endParaRPr lang="cs-CZ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8514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31. 8. 2024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Konec akademického roku 2023/2024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8645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1. – 15. 9. 2024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Zápisy do 2. ročníku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30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51CFF5F-0ACC-F1BF-9257-51908DE2D55C}"/>
              </a:ext>
            </a:extLst>
          </p:cNvPr>
          <p:cNvSpPr txBox="1"/>
          <p:nvPr/>
        </p:nvSpPr>
        <p:spPr>
          <a:xfrm>
            <a:off x="692231" y="373829"/>
            <a:ext cx="11730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WEBOVÉ STRÁNKY AGRONOMICKÉ FAKULTY</a:t>
            </a:r>
          </a:p>
          <a:p>
            <a:pPr algn="l"/>
            <a:r>
              <a:rPr lang="cs-CZ" sz="2800" b="1" dirty="0">
                <a:solidFill>
                  <a:srgbClr val="CA9706"/>
                </a:solidFill>
                <a:latin typeface="+mj-lt"/>
                <a:cs typeface="Calibri" panose="020F0502020204030204" pitchFamily="34" charset="0"/>
              </a:rPr>
              <a:t>www.af.mendelu.cz</a:t>
            </a:r>
            <a:endParaRPr lang="cs-CZ" sz="28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AD8993-6111-7C01-39AC-B798C7140D93}"/>
              </a:ext>
            </a:extLst>
          </p:cNvPr>
          <p:cNvSpPr txBox="1"/>
          <p:nvPr/>
        </p:nvSpPr>
        <p:spPr>
          <a:xfrm>
            <a:off x="3864669" y="5703183"/>
            <a:ext cx="446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WWW.AF.MENDELU.CZ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41BBEBB-C182-33FA-6EBC-0132D0A31399}"/>
              </a:ext>
            </a:extLst>
          </p:cNvPr>
          <p:cNvSpPr txBox="1"/>
          <p:nvPr/>
        </p:nvSpPr>
        <p:spPr>
          <a:xfrm>
            <a:off x="692231" y="2116674"/>
            <a:ext cx="253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6419C2A-7F08-0110-F2D5-98EED7E0FF80}"/>
              </a:ext>
            </a:extLst>
          </p:cNvPr>
          <p:cNvSpPr txBox="1"/>
          <p:nvPr/>
        </p:nvSpPr>
        <p:spPr>
          <a:xfrm>
            <a:off x="1092404" y="2999770"/>
            <a:ext cx="260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Doktorské</a:t>
            </a:r>
            <a:r>
              <a:rPr lang="cs-CZ" sz="2400" b="1" dirty="0">
                <a:solidFill>
                  <a:srgbClr val="CA9706"/>
                </a:solidFill>
                <a:latin typeface="+mj-lt"/>
                <a:cs typeface="Calibri" panose="020F0502020204030204" pitchFamily="34" charset="0"/>
              </a:rPr>
              <a:t> studium</a:t>
            </a:r>
            <a:endParaRPr lang="cs-CZ" sz="2400" b="1" dirty="0">
              <a:solidFill>
                <a:srgbClr val="CA9706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8E213D-A6DE-FBEE-177D-EADFCCCB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1" y="1327936"/>
            <a:ext cx="7924162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8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>
            <a:extLst>
              <a:ext uri="{FF2B5EF4-FFF2-40B4-BE49-F238E27FC236}">
                <a16:creationId xmlns:a16="http://schemas.microsoft.com/office/drawing/2014/main" id="{1AB9B4B0-7BFD-44DD-877B-E578C8102EC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9163" y="1392614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cs-CZ" altLang="cs-CZ" dirty="0">
                <a:solidFill>
                  <a:srgbClr val="1C1C1C"/>
                </a:solidFill>
                <a:cs typeface="Calibri" panose="020F0502020204030204" pitchFamily="34" charset="0"/>
              </a:rPr>
              <a:t>Děkuji za pozornost.</a:t>
            </a:r>
            <a:endParaRPr lang="cs-CZ" altLang="cs-CZ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14705" y="1139826"/>
            <a:ext cx="10934700" cy="50149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ISIC</a:t>
            </a:r>
            <a:r>
              <a:rPr lang="cs-CZ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studenti Ph.D. studia si nechají vyrobit nový ISIC (popř. kartu studenta či ALIVE kartu), který jim vydrží po celou dobu studia, focení po ukončení zápisu: </a:t>
            </a:r>
            <a:r>
              <a:rPr lang="cs-CZ" sz="1600" i="1" dirty="0"/>
              <a:t>budova A, přízemí, fotografický ateliér vedle knihovny, místnost P1060</a:t>
            </a:r>
            <a:r>
              <a:rPr lang="cs-CZ" sz="1600" dirty="0"/>
              <a:t>. Platnost starého ISIC bude automaticky zrušena.  Kdo má platný ISIC a vydrží 4 roky, stačí prodlužovací známka.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Ceny: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Nová ISIC… 400 Kč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Nová ALIVE… 400 Kč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Nová karta studenta… 150 Kč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 err="1"/>
              <a:t>Revalidace</a:t>
            </a:r>
            <a:r>
              <a:rPr lang="cs-CZ" sz="1600" dirty="0"/>
              <a:t> ISIC, ALIVE… 300 Kč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ISIC na MENDELU platí pro:</a:t>
            </a:r>
            <a:endParaRPr lang="cs-CZ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obědy (doktorandi můžou chodit do studentské i do zaměstnanecké menzy, na kartu je potřeba vložit peníze předem),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do knihovny,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do učeben a poslucháren, pro vstup do arboreta</a:t>
            </a:r>
          </a:p>
          <a:p>
            <a:pPr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b="1" dirty="0"/>
              <a:t>Komerční slevy:</a:t>
            </a: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Platnost karty není věkem omezená, sleva na dopravu jen do 26. narozenin, sleva od Vodafone jen do 27. narozenin, ostatní komerční slevy po celou dobu prezenčního studia.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Informace o doktorském studiu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42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84225" y="1038226"/>
            <a:ext cx="10934700" cy="5014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Potvrzení o studiu </a:t>
            </a:r>
            <a:r>
              <a:rPr lang="cs-CZ" sz="1600" dirty="0"/>
              <a:t>– kdykoli vystaví studijní referentka. Je možné vygenerovat i elektronicky, návod je na webu.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Koleje</a:t>
            </a:r>
            <a:r>
              <a:rPr lang="cs-CZ" sz="1600" dirty="0"/>
              <a:t> – </a:t>
            </a:r>
            <a:r>
              <a:rPr lang="cs-CZ" sz="1600" dirty="0" err="1"/>
              <a:t>info</a:t>
            </a:r>
            <a:r>
              <a:rPr lang="cs-CZ" sz="1600" dirty="0"/>
              <a:t> na webu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Školitel, školitel-specialista, vedoucí ústavu, předseda oborové rady…</a:t>
            </a:r>
          </a:p>
          <a:p>
            <a:pPr marL="540000" indent="-342900">
              <a:buFont typeface="Wingdings" panose="05000000000000000000" pitchFamily="2" charset="2"/>
              <a:buChar char="ü"/>
            </a:pPr>
            <a:r>
              <a:rPr lang="cs-CZ" sz="1600" dirty="0"/>
              <a:t>Na rozhodnutí o přijetí je uvedeno jméno školitele z přihlášky. Jméno skutečného školitele bude změněno v UIS po zápisu do studia.</a:t>
            </a:r>
          </a:p>
          <a:p>
            <a:pPr marL="540000" indent="-342900">
              <a:buFont typeface="Wingdings" panose="05000000000000000000" pitchFamily="2" charset="2"/>
              <a:buChar char="ü"/>
            </a:pPr>
            <a:r>
              <a:rPr lang="cs-CZ" sz="1600" dirty="0"/>
              <a:t>Školitele-specialistu je možné přidat na základě žádosti</a:t>
            </a:r>
          </a:p>
          <a:p>
            <a:pPr marL="540000" indent="-342900">
              <a:buFont typeface="Wingdings" panose="05000000000000000000" pitchFamily="2" charset="2"/>
              <a:buChar char="ü"/>
            </a:pPr>
            <a:r>
              <a:rPr lang="cs-CZ" sz="1600" dirty="0"/>
              <a:t>Bezodkladně kontaktovat školitele – nástup na pracoviště co </a:t>
            </a:r>
            <a:r>
              <a:rPr lang="cs-CZ" sz="1600" dirty="0" smtClean="0"/>
              <a:t>nejdříve</a:t>
            </a: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Žádosti – </a:t>
            </a:r>
            <a:r>
              <a:rPr lang="cs-CZ" sz="1600" dirty="0"/>
              <a:t>formuláře na webu: přerušení a ukončení studia, změna ISP, změna školitele, doplnění školitele-specialisty… Žádost je potřeba vyplnit, vytisknout, podepíše student, školitel, popř. předseda OR, odevzdat na studijní oddělení ke schválení děkanem</a:t>
            </a:r>
            <a:r>
              <a:rPr lang="cs-CZ" sz="1600" dirty="0" smtClean="0"/>
              <a:t>.</a:t>
            </a: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/>
              <a:t>Metodologie </a:t>
            </a:r>
            <a:r>
              <a:rPr lang="cs-CZ" sz="1800" b="1" dirty="0"/>
              <a:t>vědecké práce </a:t>
            </a:r>
            <a:endParaRPr lang="cs-CZ" sz="1800" b="1" dirty="0" smtClean="0"/>
          </a:p>
          <a:p>
            <a:r>
              <a:rPr lang="cs-CZ" sz="1800" dirty="0"/>
              <a:t>-</a:t>
            </a:r>
            <a:r>
              <a:rPr lang="cs-CZ" sz="1800" dirty="0" smtClean="0"/>
              <a:t> </a:t>
            </a:r>
            <a:r>
              <a:rPr lang="cs-CZ" sz="1600" dirty="0"/>
              <a:t>Ph.D. škola MENDELU </a:t>
            </a:r>
            <a:r>
              <a:rPr lang="cs-CZ" sz="1600" dirty="0" smtClean="0"/>
              <a:t>(6. – 10. 11. 2023 – registrace na www.kurzy.mendelu.cz)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- Kurz základů vědecké práce AV </a:t>
            </a:r>
            <a:r>
              <a:rPr lang="cs-CZ" sz="1600" dirty="0"/>
              <a:t>ČR (19. – 23. 2. 2024 </a:t>
            </a:r>
            <a:r>
              <a:rPr lang="cs-CZ" sz="1600" dirty="0" smtClean="0"/>
              <a:t>- termín </a:t>
            </a:r>
            <a:r>
              <a:rPr lang="cs-CZ" sz="1600" dirty="0"/>
              <a:t>rezervovaný pro studenty </a:t>
            </a:r>
            <a:r>
              <a:rPr lang="cs-CZ" sz="1600" dirty="0" smtClean="0"/>
              <a:t>AF, 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   přihlášky odevzdejte do 30. 11. Bc. </a:t>
            </a:r>
            <a:r>
              <a:rPr lang="cs-CZ" sz="1600" dirty="0" err="1" smtClean="0"/>
              <a:t>Martauzové</a:t>
            </a:r>
            <a:r>
              <a:rPr lang="cs-CZ" sz="1600" dirty="0" smtClean="0"/>
              <a:t>)</a:t>
            </a: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Informace o doktorském studiu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83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cs-CZ" sz="2000" b="1" dirty="0"/>
              <a:t>stipendia:</a:t>
            </a:r>
            <a:endParaRPr lang="cs-CZ" sz="2000" dirty="0"/>
          </a:p>
          <a:p>
            <a:pPr>
              <a:spcBef>
                <a:spcPts val="0"/>
              </a:spcBef>
            </a:pPr>
            <a:r>
              <a:rPr lang="cs-CZ" sz="1800" dirty="0"/>
              <a:t>zkontrolovat v UIS číslo účtu pro vyplácení stipendií – nahlásit změnu – vyplnit formulář</a:t>
            </a:r>
          </a:p>
          <a:p>
            <a:pPr>
              <a:spcBef>
                <a:spcPts val="0"/>
              </a:spcBef>
            </a:pPr>
            <a:endParaRPr lang="cs-CZ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Řádné doktorské stipendium</a:t>
            </a:r>
            <a:r>
              <a:rPr lang="cs-CZ" sz="1800" dirty="0"/>
              <a:t> – 11 000/měsíčně pro studenty v prezenční formě studia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     – vyplácí se zpětně – v říjnu za září, první přijde kolem 5. 10.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Mimořádné stipendium</a:t>
            </a:r>
            <a:r>
              <a:rPr lang="cs-CZ" sz="1800" dirty="0"/>
              <a:t> – za píli a pomoc (</a:t>
            </a:r>
            <a:r>
              <a:rPr lang="cs-CZ" sz="1800" dirty="0" err="1"/>
              <a:t>Kafe</a:t>
            </a:r>
            <a:r>
              <a:rPr lang="cs-CZ" sz="1800" dirty="0"/>
              <a:t> pod platanem, pomoc na děkanátu, DOD, polní dny, Úvodní den pro Bc. atd.) (Kdo má zájem o pomoc na děkanátu a při akcích? Nahlaste jména. Souhlas školitele!)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Motivační stipendium</a:t>
            </a:r>
            <a:r>
              <a:rPr lang="cs-CZ" sz="1800" dirty="0"/>
              <a:t> – za stáže delší než 1 měsíc, publikace navíc, splněný ISP… spíš až ve 3. nebo 4. ročníku, průměrně cca 10 000 Kč. Podmínky budou zveřejněny na webu.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Tvůrčí stipendium</a:t>
            </a:r>
            <a:r>
              <a:rPr lang="cs-CZ" sz="1800" dirty="0"/>
              <a:t> – granty, projekty…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Sociální stipendium</a:t>
            </a:r>
            <a:r>
              <a:rPr lang="cs-CZ" sz="1800" dirty="0"/>
              <a:t>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/>
              <a:t>Ubytovací stipendium</a:t>
            </a:r>
            <a:r>
              <a:rPr lang="cs-CZ" sz="1800" dirty="0"/>
              <a:t> – pro mimobrněnské</a:t>
            </a:r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Informace o doktorském studiu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0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5026659"/>
          </a:xfrm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Bezpečná MENDELU</a:t>
            </a:r>
            <a:endParaRPr lang="cs-CZ" sz="2800" dirty="0"/>
          </a:p>
          <a:p>
            <a:r>
              <a:rPr lang="cs-CZ" sz="2000" b="0" dirty="0">
                <a:solidFill>
                  <a:schemeClr val="tx1"/>
                </a:solidFill>
              </a:rPr>
              <a:t>Na webu </a:t>
            </a:r>
            <a:r>
              <a:rPr lang="cs-CZ" sz="2000" b="0" u="sng" dirty="0">
                <a:solidFill>
                  <a:schemeClr val="tx1"/>
                </a:solidFill>
                <a:hlinkClick r:id="rId2"/>
              </a:rPr>
              <a:t>https://orlz.mendelu.cz/bezpecnamendelu</a:t>
            </a:r>
            <a:r>
              <a:rPr lang="cs-CZ" sz="2000" b="0" dirty="0">
                <a:solidFill>
                  <a:schemeClr val="tx1"/>
                </a:solidFill>
              </a:rPr>
              <a:t> jsou informace pro studenty i zaměstnance o tom, jak může vypadat šikana a sexuální obtěžování v univerzitním prostředí, jak se jim vyvarovat a na koho se dá obrátit v případě, že se jim něco takového stane nebo jsou toho svědky. 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/>
              <a:t>Digitalizace doktorského studia</a:t>
            </a:r>
          </a:p>
          <a:p>
            <a:r>
              <a:rPr lang="cs-CZ" sz="2000" b="0" dirty="0" smtClean="0">
                <a:solidFill>
                  <a:schemeClr val="tx1"/>
                </a:solidFill>
              </a:rPr>
              <a:t>Během tohoto akademického roku budou prováděny změny v UIS (tvorba ISP, Zadání </a:t>
            </a:r>
            <a:r>
              <a:rPr lang="cs-CZ" sz="2000" b="0" dirty="0" err="1" smtClean="0">
                <a:solidFill>
                  <a:schemeClr val="tx1"/>
                </a:solidFill>
              </a:rPr>
              <a:t>DisP</a:t>
            </a:r>
            <a:r>
              <a:rPr lang="cs-CZ" sz="2000" b="0" dirty="0" smtClean="0">
                <a:solidFill>
                  <a:schemeClr val="tx1"/>
                </a:solidFill>
              </a:rPr>
              <a:t>, Metodika </a:t>
            </a:r>
            <a:r>
              <a:rPr lang="cs-CZ" sz="2000" b="0" dirty="0" err="1" smtClean="0">
                <a:solidFill>
                  <a:schemeClr val="tx1"/>
                </a:solidFill>
              </a:rPr>
              <a:t>DisP</a:t>
            </a:r>
            <a:r>
              <a:rPr lang="cs-CZ" sz="2000" b="0" dirty="0" smtClean="0">
                <a:solidFill>
                  <a:schemeClr val="tx1"/>
                </a:solidFill>
              </a:rPr>
              <a:t>…)</a:t>
            </a:r>
            <a:endParaRPr lang="cs-CZ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>
            <a:extLst>
              <a:ext uri="{FF2B5EF4-FFF2-40B4-BE49-F238E27FC236}">
                <a16:creationId xmlns:a16="http://schemas.microsoft.com/office/drawing/2014/main" id="{1AB9B4B0-7BFD-44DD-877B-E578C8102EC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9163" y="1788540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cs-CZ" b="1" i="0" dirty="0">
                <a:solidFill>
                  <a:srgbClr val="1C1C1C"/>
                </a:solidFill>
                <a:effectLst/>
                <a:cs typeface="Calibri" panose="020F0502020204030204" pitchFamily="34" charset="0"/>
              </a:rPr>
              <a:t>Individuální studijní plán (ISP)</a:t>
            </a:r>
            <a:br>
              <a:rPr lang="cs-CZ" b="1" i="0" dirty="0">
                <a:solidFill>
                  <a:srgbClr val="1C1C1C"/>
                </a:solidFill>
                <a:effectLst/>
                <a:cs typeface="Calibri" panose="020F0502020204030204" pitchFamily="34" charset="0"/>
              </a:rPr>
            </a:br>
            <a:r>
              <a:rPr lang="cs-CZ" dirty="0">
                <a:cs typeface="Calibri" panose="020F0502020204030204" pitchFamily="34" charset="0"/>
              </a:rPr>
              <a:t/>
            </a:r>
            <a:br>
              <a:rPr lang="cs-CZ" dirty="0">
                <a:cs typeface="Calibri" panose="020F0502020204030204" pitchFamily="34" charset="0"/>
              </a:rPr>
            </a:br>
            <a:endParaRPr lang="cs-CZ" altLang="cs-CZ" u="sng" dirty="0"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1C619B-D7A8-4221-A166-23578C992DDF}"/>
              </a:ext>
            </a:extLst>
          </p:cNvPr>
          <p:cNvSpPr txBox="1"/>
          <p:nvPr/>
        </p:nvSpPr>
        <p:spPr>
          <a:xfrm>
            <a:off x="919163" y="6471138"/>
            <a:ext cx="2696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Brno, září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D0CB11A-0007-AC21-F424-4CAC5322F93C}"/>
              </a:ext>
            </a:extLst>
          </p:cNvPr>
          <p:cNvSpPr txBox="1"/>
          <p:nvPr/>
        </p:nvSpPr>
        <p:spPr>
          <a:xfrm>
            <a:off x="755009" y="394283"/>
            <a:ext cx="941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000" b="1" dirty="0">
                <a:solidFill>
                  <a:srgbClr val="CA9706"/>
                </a:solidFill>
                <a:effectLst/>
                <a:latin typeface="+mj-lt"/>
                <a:cs typeface="Calibri" panose="020F0502020204030204" pitchFamily="34" charset="0"/>
              </a:rPr>
              <a:t>KREDITOVÝ SYSTÉM V DOKTORSKÉM STUDIU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FE52FA-2B62-1568-B336-EC2F2CFE21E0}"/>
              </a:ext>
            </a:extLst>
          </p:cNvPr>
          <p:cNvSpPr txBox="1"/>
          <p:nvPr/>
        </p:nvSpPr>
        <p:spPr>
          <a:xfrm>
            <a:off x="903214" y="1588626"/>
            <a:ext cx="10385571" cy="43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Požadavky na studium vycházejí z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povinnosti získat stanovený počet kreditů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přičemž pro ohodnocení jednotlivých studijních povinností je používán kreditový systém ECTS.</a:t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 standardní dobu studia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musí student získat minimálně 240 kreditů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toho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minimálně 20 kreditů v každém ročníku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Teprve po získání 240 kreditů se student může přihlásit ke státní doktorské zkoušce a obhajobě disertační práce.</a:t>
            </a:r>
            <a:b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povinné předměty získá student 155 nebo 165 kreditů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(podle zvoleného studijního programu), zbylé kredity získá absolvováním vybraných povinně volitelných a volitelných předmětů.</a:t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důvodu rovnoměrného rozložení studijních povinností doporučujeme v každém ročníku studia získat 60 kreditů.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D89D3B38-2C19-9DBB-78AD-FC509C07CF49}"/>
              </a:ext>
            </a:extLst>
          </p:cNvPr>
          <p:cNvSpPr/>
          <p:nvPr/>
        </p:nvSpPr>
        <p:spPr>
          <a:xfrm>
            <a:off x="473648" y="1627501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675C5D6-85B8-2343-3D9E-2C477CC43E59}"/>
              </a:ext>
            </a:extLst>
          </p:cNvPr>
          <p:cNvSpPr/>
          <p:nvPr/>
        </p:nvSpPr>
        <p:spPr>
          <a:xfrm>
            <a:off x="473651" y="2547688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6B9D5054-59D5-B8F7-A8BC-9F014DDB6410}"/>
              </a:ext>
            </a:extLst>
          </p:cNvPr>
          <p:cNvSpPr/>
          <p:nvPr/>
        </p:nvSpPr>
        <p:spPr>
          <a:xfrm>
            <a:off x="473650" y="3504576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C241CA9-293B-744C-DC68-90A875FF8652}"/>
              </a:ext>
            </a:extLst>
          </p:cNvPr>
          <p:cNvSpPr/>
          <p:nvPr/>
        </p:nvSpPr>
        <p:spPr>
          <a:xfrm>
            <a:off x="473649" y="4381384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7C1337D-EEED-3B1D-FC50-08BB201D434A}"/>
              </a:ext>
            </a:extLst>
          </p:cNvPr>
          <p:cNvSpPr/>
          <p:nvPr/>
        </p:nvSpPr>
        <p:spPr>
          <a:xfrm>
            <a:off x="473648" y="5230499"/>
            <a:ext cx="429563" cy="255281"/>
          </a:xfrm>
          <a:prstGeom prst="rightArrow">
            <a:avLst>
              <a:gd name="adj1" fmla="val 33663"/>
              <a:gd name="adj2" fmla="val 50000"/>
            </a:avLst>
          </a:prstGeom>
          <a:solidFill>
            <a:srgbClr val="CA970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07844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AF.pot [režim kompatibility]" id="{27120EAC-B684-4253-A35B-35F2C35C5FB1}" vid="{5A036642-B470-4198-A70A-01216F65CDB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4F8DF324883A43BD1A0A14BE98FDF3" ma:contentTypeVersion="14" ma:contentTypeDescription="Vytvoří nový dokument" ma:contentTypeScope="" ma:versionID="a38384e77104354deda3cecb88b90b56">
  <xsd:schema xmlns:xsd="http://www.w3.org/2001/XMLSchema" xmlns:xs="http://www.w3.org/2001/XMLSchema" xmlns:p="http://schemas.microsoft.com/office/2006/metadata/properties" xmlns:ns3="9a40100a-2eed-4249-9636-c4e4c9701edc" xmlns:ns4="9d258d98-6649-4361-bb53-b47f50314f28" targetNamespace="http://schemas.microsoft.com/office/2006/metadata/properties" ma:root="true" ma:fieldsID="a4e2601e2ed6c662e415d72ad5e026ef" ns3:_="" ns4:_="">
    <xsd:import namespace="9a40100a-2eed-4249-9636-c4e4c9701edc"/>
    <xsd:import namespace="9d258d98-6649-4361-bb53-b47f50314f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0100a-2eed-4249-9636-c4e4c9701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58d98-6649-4361-bb53-b47f50314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0E987-D6FD-419F-B9F4-5BE4E2385A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D6969-30A3-4CEC-9A87-0403D094DF29}">
  <ds:schemaRefs>
    <ds:schemaRef ds:uri="http://schemas.microsoft.com/office/2006/metadata/properties"/>
    <ds:schemaRef ds:uri="http://schemas.microsoft.com/office/2006/documentManagement/types"/>
    <ds:schemaRef ds:uri="9d258d98-6649-4361-bb53-b47f50314f2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a40100a-2eed-4249-9636-c4e4c9701edc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F967B-5045-435C-BB91-CF8B84414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0100a-2eed-4249-9636-c4e4c9701edc"/>
    <ds:schemaRef ds:uri="9d258d98-6649-4361-bb53-b47f50314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sablona_prezentace_AF_new</Template>
  <TotalTime>2713</TotalTime>
  <Words>3947</Words>
  <Application>Microsoft Office PowerPoint</Application>
  <PresentationFormat>Širokoúhlá obrazovka</PresentationFormat>
  <Paragraphs>752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Times New Roman</vt:lpstr>
      <vt:lpstr>Wingdings</vt:lpstr>
      <vt:lpstr>Wingdings 3</vt:lpstr>
      <vt:lpstr>MENDELU</vt:lpstr>
      <vt:lpstr>Doktorské studium na 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studijní plán (ISP)  </vt:lpstr>
      <vt:lpstr>Prezentace aplikace PowerPoint</vt:lpstr>
      <vt:lpstr>Prezentace aplikace PowerPoint</vt:lpstr>
      <vt:lpstr>Prezentace aplikace PowerPoint</vt:lpstr>
      <vt:lpstr>STUDIJNÍ PLÁN – POVINNĚ VOLITELNÉ PŘEDMĚTY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Průběh studia a harmonogram  akademického roku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UNIVERZITNÍ INFORMAČNÍ SYSTÉM (UIS)  PORTÁL STUDENTA</dc:title>
  <dc:creator>Lenka Boháčová Štoudková</dc:creator>
  <cp:lastModifiedBy>Windows User</cp:lastModifiedBy>
  <cp:revision>114</cp:revision>
  <cp:lastPrinted>2023-09-14T05:37:51Z</cp:lastPrinted>
  <dcterms:created xsi:type="dcterms:W3CDTF">2021-09-13T08:02:32Z</dcterms:created>
  <dcterms:modified xsi:type="dcterms:W3CDTF">2023-09-18T09:23:05Z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0x010100744F8DF324883A43BD1A0A14BE98FDF3</vt:lpwstr>
  </property>
</Properties>
</file>