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4" r:id="rId9"/>
    <p:sldId id="263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6EFE7"/>
          </a:solidFill>
        </a:fill>
      </a:tcStyle>
    </a:wholeTbl>
    <a:band1H>
      <a:tcStyle>
        <a:tcBdr/>
        <a:fill>
          <a:solidFill>
            <a:srgbClr val="EDDD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DD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E97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E97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CE97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E97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ál 3"/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07727BD1-B53F-42AD-8F2F-1E77DB5EBEE6}" type="datetime1">
              <a:rPr lang="cs-CZ"/>
              <a:pPr lvl="0"/>
              <a:t>18.09.2023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/>
          <p:cNvSpPr txBox="1">
            <a:spLocks noGrp="1"/>
          </p:cNvSpPr>
          <p:nvPr>
            <p:ph sz="quarter" idx="4294967295"/>
          </p:nvPr>
        </p:nvSpPr>
        <p:spPr>
          <a:xfrm>
            <a:off x="885825" y="1200150"/>
            <a:ext cx="5105406" cy="46101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obsah 2"/>
          <p:cNvSpPr txBox="1">
            <a:spLocks noGrp="1"/>
          </p:cNvSpPr>
          <p:nvPr>
            <p:ph sz="quarter" idx="4294967295"/>
          </p:nvPr>
        </p:nvSpPr>
        <p:spPr>
          <a:xfrm>
            <a:off x="6181728" y="1200150"/>
            <a:ext cx="5567360" cy="46101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63F89059-9EE0-4D82-90FE-0F416F35BA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00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681160"/>
            <a:ext cx="5111752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quarter" idx="4294967295"/>
          </p:nvPr>
        </p:nvSpPr>
        <p:spPr>
          <a:xfrm>
            <a:off x="885825" y="2505071"/>
            <a:ext cx="5111752" cy="368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4294967295"/>
          </p:nvPr>
        </p:nvSpPr>
        <p:spPr>
          <a:xfrm>
            <a:off x="6391271" y="1702859"/>
            <a:ext cx="5357817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11345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obsah 3"/>
          <p:cNvSpPr txBox="1">
            <a:spLocks noGrp="1"/>
          </p:cNvSpPr>
          <p:nvPr>
            <p:ph sz="quarter" idx="4294967295"/>
          </p:nvPr>
        </p:nvSpPr>
        <p:spPr>
          <a:xfrm>
            <a:off x="6391271" y="2526770"/>
            <a:ext cx="5357817" cy="36628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3FC67BA2-8955-4A56-B908-DA5E0C38F4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61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graf 9"/>
          <p:cNvSpPr txBox="1">
            <a:spLocks noGrp="1"/>
          </p:cNvSpPr>
          <p:nvPr>
            <p:ph type="chart" sz="quarter" idx="4294967295"/>
          </p:nvPr>
        </p:nvSpPr>
        <p:spPr>
          <a:xfrm>
            <a:off x="885825" y="1447796"/>
            <a:ext cx="5410203" cy="4600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graf.</a:t>
            </a:r>
          </a:p>
        </p:txBody>
      </p:sp>
      <p:sp>
        <p:nvSpPr>
          <p:cNvPr id="4" name="Zástupný symbol pro graf 9"/>
          <p:cNvSpPr txBox="1">
            <a:spLocks noGrp="1"/>
          </p:cNvSpPr>
          <p:nvPr>
            <p:ph type="chart" sz="quarter" idx="4294967295"/>
          </p:nvPr>
        </p:nvSpPr>
        <p:spPr>
          <a:xfrm>
            <a:off x="6524628" y="1447796"/>
            <a:ext cx="5224460" cy="4600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graf.</a:t>
            </a:r>
          </a:p>
        </p:txBody>
      </p:sp>
      <p:sp>
        <p:nvSpPr>
          <p:cNvPr id="5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BD8C0C33-DF5B-43AC-AC9D-B865BBD906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4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04946"/>
            <a:ext cx="10934696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413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F7F7F"/>
          </a:solidFill>
          <a:ln w="12701" cap="flat">
            <a:solidFill>
              <a:srgbClr val="976E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04946"/>
            <a:ext cx="10934696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27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rázek 11"/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1343025"/>
            <a:ext cx="5772149" cy="4772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obrázek 13"/>
          <p:cNvSpPr txBox="1">
            <a:spLocks noGrp="1"/>
          </p:cNvSpPr>
          <p:nvPr>
            <p:ph type="pic" sz="quarter" idx="4294967295"/>
          </p:nvPr>
        </p:nvSpPr>
        <p:spPr>
          <a:xfrm>
            <a:off x="6810378" y="1343025"/>
            <a:ext cx="4962521" cy="2276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obrázek 13"/>
          <p:cNvSpPr txBox="1">
            <a:spLocks noGrp="1"/>
          </p:cNvSpPr>
          <p:nvPr>
            <p:ph type="pic" sz="quarter" idx="4294967295"/>
          </p:nvPr>
        </p:nvSpPr>
        <p:spPr>
          <a:xfrm>
            <a:off x="6810378" y="3767135"/>
            <a:ext cx="3621078" cy="2533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E04A7117-347F-408A-A28C-8D464AB895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06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43050"/>
            <a:ext cx="10934696" cy="396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168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ál 3"/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CE97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B69AA80-06A6-4EAE-8E84-24B4F3FACA6F}" type="datetime1">
              <a:rPr lang="cs-CZ"/>
              <a:pPr lvl="0"/>
              <a:t>18.09.2023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3"/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Ovál 4"/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9676" y="5535613"/>
            <a:ext cx="1814517" cy="1135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3D64968E-4A0A-4BDD-8825-6F571A27CAD1}" type="datetime1">
              <a:rPr lang="cs-CZ"/>
              <a:pPr lvl="0"/>
              <a:t>18.09.2023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6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895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33090" y="5891214"/>
            <a:ext cx="1144591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6FAA9258-E723-47E8-9121-951EEB4FF3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1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/>
          <p:cNvSpPr txBox="1">
            <a:spLocks noGrp="1"/>
          </p:cNvSpPr>
          <p:nvPr>
            <p:ph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buChar char="●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20383B57-23BF-4D42-9E89-9EF882DEE20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95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93099"/>
            <a:ext cx="10934696" cy="5014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A9280357-70F9-42C5-89F1-6AF714D7921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6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rázek 2"/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1219196"/>
            <a:ext cx="10934696" cy="4989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9254A2BE-4773-4CAD-B25D-CB51CC204B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63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/>
          <p:cNvSpPr txBox="1">
            <a:spLocks noGrp="1"/>
          </p:cNvSpPr>
          <p:nvPr>
            <p:ph sz="quarter" idx="4294967295"/>
          </p:nvPr>
        </p:nvSpPr>
        <p:spPr>
          <a:xfrm>
            <a:off x="885825" y="1169983"/>
            <a:ext cx="6667503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buChar char="●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rázek 2"/>
          <p:cNvSpPr txBox="1">
            <a:spLocks noGrp="1"/>
          </p:cNvSpPr>
          <p:nvPr>
            <p:ph type="pic" sz="quarter" idx="4294967295"/>
          </p:nvPr>
        </p:nvSpPr>
        <p:spPr>
          <a:xfrm>
            <a:off x="7734296" y="1169983"/>
            <a:ext cx="4014792" cy="4640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text 17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064479FF-CC64-45C1-98C4-0E857FD81F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6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f.mendelu.cz/student/zahranicni-mobility/" TargetMode="External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zs.cz/" TargetMode="External"/><Relationship Id="rId3" Type="http://schemas.openxmlformats.org/officeDocument/2006/relationships/hyperlink" Target="https://teams.microsoft.com/l/team/19%3aLXWUtsJcrklG5-G9o1N4Co77irOl2_TK2qg6PbUBwf81%40thread.tacv2/conversations?groupId=3014d749-983d-44d4-8400-ea58a5b65dda&amp;tenantId=0fc379c2-9aac-4a1c-9fbd-f4dc20999e9c" TargetMode="External"/><Relationship Id="rId7" Type="http://schemas.openxmlformats.org/officeDocument/2006/relationships/hyperlink" Target="https://www.instagram.com/af.mendelu/" TargetMode="External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stagram.com/vyjed_s_omvi_mendelu/" TargetMode="External"/><Relationship Id="rId5" Type="http://schemas.openxmlformats.org/officeDocument/2006/relationships/hyperlink" Target="https://af.mendelu.cz/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web2.mendelu.cz/af_291_projekty/newsletter/osoba_form.php?nl=1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/>
            </a:r>
            <a:br>
              <a:rPr lang="cs-CZ"/>
            </a:br>
            <a:r>
              <a:rPr lang="cs-CZ"/>
              <a:t>Zahraniční stáže Ph.D. studentů</a:t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r>
              <a:rPr lang="cs-CZ" sz="2800"/>
              <a:t>Úvod do doktorského studia</a:t>
            </a:r>
            <a:br>
              <a:rPr lang="cs-CZ" sz="2800"/>
            </a:br>
            <a:r>
              <a:rPr lang="cs-CZ" sz="2800"/>
              <a:t/>
            </a:r>
            <a:br>
              <a:rPr lang="cs-CZ" sz="2800"/>
            </a:br>
            <a:r>
              <a:rPr lang="cs-CZ" sz="2200"/>
              <a:t>Mgr. et Mgr. Eva Klepáčková</a:t>
            </a:r>
            <a:br>
              <a:rPr lang="cs-CZ" sz="2200"/>
            </a:br>
            <a:r>
              <a:rPr lang="cs-CZ" sz="2200"/>
              <a:t>14. 9. 2023</a:t>
            </a:r>
            <a:br>
              <a:rPr lang="cs-CZ" sz="2200"/>
            </a:br>
            <a:endParaRPr lang="cs-CZ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Jízdní kolo s malým košíkem na balíčku na pláži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text 3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43050"/>
            <a:ext cx="10934696" cy="396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cs-CZ" sz="4000" b="1">
                <a:solidFill>
                  <a:srgbClr val="BF9000"/>
                </a:solidFill>
                <a:latin typeface="Calibri"/>
              </a:rPr>
              <a:t>Děkuji za pozornost.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2400">
                <a:solidFill>
                  <a:srgbClr val="000000"/>
                </a:solidFill>
                <a:latin typeface="Arial"/>
              </a:rPr>
              <a:t>Součástí studijních povinností v doktorském studijním programu je:</a:t>
            </a:r>
          </a:p>
          <a:p>
            <a:pPr marL="457200" lvl="0" indent="-4572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absolvování části studia na zahraniční vzdělávací, výzkumné nebo jiné instituci zabývající se řešením problematiky blízké tématu disertační práce v délce nejméně jednoho měsíce, </a:t>
            </a:r>
          </a:p>
          <a:p>
            <a:pPr marL="457200" lvl="0" indent="-4572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popř. účast na mezinárodním tvůrčím projektu s výsledky publikovanými nebo prezentovanými v zahraničí, popř. jiná forma přímé účasti studenta na mezinárodní spolupráci, která je dokladovatelná konkrétními výsledky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2400">
                <a:solidFill>
                  <a:srgbClr val="000000"/>
                </a:solidFill>
                <a:latin typeface="Arial"/>
              </a:rPr>
              <a:t>			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2400">
                <a:solidFill>
                  <a:srgbClr val="000000"/>
                </a:solidFill>
                <a:latin typeface="Arial"/>
              </a:rPr>
              <a:t>			(</a:t>
            </a:r>
            <a:r>
              <a:rPr lang="cs-CZ" sz="2400" i="1">
                <a:solidFill>
                  <a:srgbClr val="000000"/>
                </a:solidFill>
                <a:latin typeface="Arial"/>
              </a:rPr>
              <a:t>Studijní katalog Ph.D. pro akademický rok 2023/2024</a:t>
            </a:r>
            <a:r>
              <a:rPr lang="cs-CZ" sz="2400">
                <a:solidFill>
                  <a:srgbClr val="000000"/>
                </a:solidFill>
                <a:latin typeface="Arial"/>
              </a:rPr>
              <a:t>). 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000" b="1">
                <a:solidFill>
                  <a:srgbClr val="CE9700"/>
                </a:solidFill>
                <a:latin typeface="Arial"/>
              </a:rPr>
              <a:t>Zahraniční spolupráce (D-ZAHRS, D-MEZSP, D-ZAHRS 1-4)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Erasmus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+ praktick</a:t>
            </a:r>
            <a:r>
              <a:rPr lang="cs-CZ" sz="2400">
                <a:solidFill>
                  <a:srgbClr val="000000"/>
                </a:solidFill>
                <a:latin typeface="Arial"/>
              </a:rPr>
              <a:t>á stáž (Evropa)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Erasmus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+</a:t>
            </a:r>
            <a:r>
              <a:rPr lang="cs-CZ" sz="2400">
                <a:solidFill>
                  <a:srgbClr val="000000"/>
                </a:solidFill>
                <a:latin typeface="Arial"/>
              </a:rPr>
              <a:t> kreditová mobilita (mimoevropské země)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Bilaterální dohody (celý svět)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CEEPUS (Central European Exchange Programme for University Studies)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AKTION Česká republika - Rakousko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Barrande Fellowship Program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 </a:t>
            </a:r>
            <a:r>
              <a:rPr lang="cs-CZ" sz="2400">
                <a:solidFill>
                  <a:srgbClr val="000000"/>
                </a:solidFill>
                <a:latin typeface="Arial"/>
              </a:rPr>
              <a:t>(Francie)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Fullbright stipendia (USA)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Mezivládní dohody – kvóty (stipendia MŠMT)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DAAD (Německá akademická výměnná služba)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Freemover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Arial"/>
              </a:rPr>
              <a:t>Projekty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000" b="1">
                <a:solidFill>
                  <a:srgbClr val="CE9700"/>
                </a:solidFill>
                <a:latin typeface="Arial"/>
              </a:rPr>
              <a:t>Možnosti zahraničních mobilit: programy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614" y="66275"/>
            <a:ext cx="3341391" cy="2586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90" y="2997960"/>
            <a:ext cx="2218288" cy="12068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091" y="4319570"/>
            <a:ext cx="1545774" cy="1352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480" y="3501201"/>
            <a:ext cx="943359" cy="943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1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097" y="5512899"/>
            <a:ext cx="1343994" cy="13439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ázek 1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014" y="3381780"/>
            <a:ext cx="2143125" cy="21335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000" b="1">
                <a:solidFill>
                  <a:srgbClr val="CE9700"/>
                </a:solidFill>
                <a:latin typeface="Arial"/>
              </a:rPr>
              <a:t>Možnosti zahraničních mobilit: destinace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3000" b="1">
              <a:solidFill>
                <a:srgbClr val="CE9700"/>
              </a:solidFill>
              <a:latin typeface="Arial"/>
            </a:endParaRPr>
          </a:p>
        </p:txBody>
      </p:sp>
      <p:pic>
        <p:nvPicPr>
          <p:cNvPr id="3" name="Obrázek 1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3" y="1041291"/>
            <a:ext cx="9664065" cy="49000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obsah 20"/>
          <p:cNvSpPr txBox="1">
            <a:spLocks noGrp="1"/>
          </p:cNvSpPr>
          <p:nvPr>
            <p:ph type="body" sz="quarter" idx="4294967295"/>
          </p:nvPr>
        </p:nvSpPr>
        <p:spPr>
          <a:xfrm>
            <a:off x="3406140" y="2407916"/>
            <a:ext cx="8414381" cy="377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246860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000" b="1">
                <a:solidFill>
                  <a:srgbClr val="CE9700"/>
                </a:solidFill>
                <a:latin typeface="Arial"/>
              </a:rPr>
              <a:t>Finanční podpora</a:t>
            </a:r>
          </a:p>
        </p:txBody>
      </p:sp>
      <p:sp>
        <p:nvSpPr>
          <p:cNvPr id="3" name="Zástupný obsah 3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817574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Erasmus+ praktické stáže (Evropa)</a:t>
            </a: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Erasmus+ kreditová mobilita (Jordánsko, Izrael, Uganda, Kambodža, …)</a:t>
            </a:r>
          </a:p>
          <a:p>
            <a:pPr marL="1028700" lvl="1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700 EUR/měsíc + cestovní náklady</a:t>
            </a:r>
          </a:p>
          <a:p>
            <a:pPr lvl="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3" y="1357198"/>
            <a:ext cx="9229725" cy="1866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3" y="4258433"/>
            <a:ext cx="9220196" cy="24669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315120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000" b="1">
                <a:solidFill>
                  <a:srgbClr val="CE9700"/>
                </a:solidFill>
                <a:latin typeface="Arial"/>
              </a:rPr>
              <a:t>Kde a jak se můžu přihlásit?</a:t>
            </a:r>
          </a:p>
        </p:txBody>
      </p:sp>
      <p:sp>
        <p:nvSpPr>
          <p:cNvPr id="3" name="Zástupný symbol obrázku 6"/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836584"/>
            <a:ext cx="10934696" cy="4989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600" b="1">
                <a:solidFill>
                  <a:srgbClr val="000000"/>
                </a:solidFill>
                <a:latin typeface="Arial" pitchFamily="34"/>
                <a:cs typeface="Arial" pitchFamily="34"/>
              </a:rPr>
              <a:t>Výběrové řízení probíhá na fakultách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PROSINEC 2023 (praktické stáže Erasmus</a:t>
            </a:r>
            <a:r>
              <a:rPr lang="en-US" sz="1600">
                <a:solidFill>
                  <a:srgbClr val="000000"/>
                </a:solidFill>
                <a:latin typeface="Arial" pitchFamily="34"/>
                <a:cs typeface="Arial" pitchFamily="34"/>
              </a:rPr>
              <a:t>+ a bilater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ální programy)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LEDEN 2024 (Erasmus</a:t>
            </a:r>
            <a:r>
              <a:rPr lang="en-US" sz="1600">
                <a:solidFill>
                  <a:srgbClr val="000000"/>
                </a:solidFill>
                <a:latin typeface="Arial" pitchFamily="34"/>
                <a:cs typeface="Arial" pitchFamily="34"/>
              </a:rPr>
              <a:t>+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 kreditová mobilita)</a:t>
            </a:r>
          </a:p>
          <a:p>
            <a:pPr lvl="0">
              <a:lnSpc>
                <a:spcPct val="100000"/>
              </a:lnSpc>
              <a:buSzPct val="100000"/>
              <a:buFont typeface="Arial" pitchFamily="34"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ostatní programy sledujte průběžně – sledujte výzvy, maily, nástěnky, webové stránky, TEAMS a newslettery (VaV, DZS)</a:t>
            </a:r>
          </a:p>
          <a:p>
            <a:pPr lvl="0">
              <a:lnSpc>
                <a:spcPct val="100000"/>
              </a:lnSpc>
              <a:buSzPct val="100000"/>
              <a:buFont typeface="Arial" pitchFamily="34"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Lze se přihlásit i v průběhu ak. roku (musí být schváleno zahraničním oddělením rektorátu – OMVI)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600" b="1">
                <a:solidFill>
                  <a:srgbClr val="000000"/>
                </a:solidFill>
                <a:latin typeface="Arial" pitchFamily="34"/>
                <a:cs typeface="Arial" pitchFamily="34"/>
              </a:rPr>
              <a:t>Náležitosti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stáž v oboru/v souladu s tématem dizertační práce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student si vše zařizuje sám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minimální délka 30 dní, ideálně alespoň 2 měsíce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	povinné dokumenty jsou vždy uvedeny ve výzvě (a na webu)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Součástí výběrového řízení je </a:t>
            </a:r>
            <a:r>
              <a:rPr lang="cs-CZ" sz="1600" b="1">
                <a:solidFill>
                  <a:srgbClr val="000000"/>
                </a:solidFill>
                <a:latin typeface="Arial" pitchFamily="34"/>
                <a:cs typeface="Arial" pitchFamily="34"/>
              </a:rPr>
              <a:t>jazykové přezkoušení </a:t>
            </a: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Podrobné informace o finanční podpoře všech programů a podmínkách výjezdu najdete v sekci STUDENT na stránkách Zahraničního oddělení REK: 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  <a:hlinkClick r:id="rId2"/>
              </a:rPr>
              <a:t>Zahraniční oddělení - Programme (mendelu.cz)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 a také na stránkách AF v sekci STUDENT – doktorské studium – zahraniční mobility: 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  <a:hlinkClick r:id="rId3"/>
              </a:rPr>
              <a:t>Zahraniční mobility - Agronomická fakulta (mendelu.cz)</a:t>
            </a:r>
            <a:r>
              <a:rPr lang="cs-CZ" sz="16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34468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Po uzavření podávání přihlášek do výběrového řízení budou žádosti vyhodnoceny zahraničním oddělením fakulty a schváleny na OMVI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Studenti jsou následně informováni o výsledcích a jsou vyzváni k vyřízení potřebných dokumentů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Hlavní dokumenty před odjezdem: </a:t>
            </a:r>
            <a:r>
              <a:rPr lang="cs-CZ" b="1">
                <a:solidFill>
                  <a:srgbClr val="000000"/>
                </a:solidFill>
                <a:latin typeface="Calibri"/>
              </a:rPr>
              <a:t>Letter of Invitation </a:t>
            </a:r>
            <a:r>
              <a:rPr lang="cs-CZ">
                <a:solidFill>
                  <a:srgbClr val="000000"/>
                </a:solidFill>
                <a:latin typeface="Calibri"/>
              </a:rPr>
              <a:t>a </a:t>
            </a:r>
            <a:r>
              <a:rPr lang="cs-CZ" b="1">
                <a:solidFill>
                  <a:srgbClr val="000000"/>
                </a:solidFill>
                <a:latin typeface="Calibri"/>
              </a:rPr>
              <a:t>Traineeship</a:t>
            </a:r>
            <a:r>
              <a:rPr lang="cs-CZ">
                <a:solidFill>
                  <a:srgbClr val="000000"/>
                </a:solidFill>
                <a:latin typeface="Calibri"/>
              </a:rPr>
              <a:t> </a:t>
            </a:r>
            <a:r>
              <a:rPr lang="cs-CZ" b="1">
                <a:solidFill>
                  <a:srgbClr val="000000"/>
                </a:solidFill>
                <a:latin typeface="Calibri"/>
              </a:rPr>
              <a:t>Agreement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Student podá </a:t>
            </a:r>
            <a:r>
              <a:rPr lang="cs-CZ" b="1">
                <a:solidFill>
                  <a:srgbClr val="000000"/>
                </a:solidFill>
                <a:latin typeface="Calibri"/>
              </a:rPr>
              <a:t>návrh</a:t>
            </a:r>
            <a:r>
              <a:rPr lang="cs-CZ">
                <a:solidFill>
                  <a:srgbClr val="000000"/>
                </a:solidFill>
                <a:latin typeface="Calibri"/>
              </a:rPr>
              <a:t> </a:t>
            </a:r>
            <a:r>
              <a:rPr lang="cs-CZ" b="1">
                <a:solidFill>
                  <a:srgbClr val="000000"/>
                </a:solidFill>
                <a:latin typeface="Calibri"/>
              </a:rPr>
              <a:t>na</a:t>
            </a:r>
            <a:r>
              <a:rPr lang="cs-CZ">
                <a:solidFill>
                  <a:srgbClr val="000000"/>
                </a:solidFill>
                <a:latin typeface="Calibri"/>
              </a:rPr>
              <a:t> </a:t>
            </a:r>
            <a:r>
              <a:rPr lang="cs-CZ" b="1">
                <a:solidFill>
                  <a:srgbClr val="000000"/>
                </a:solidFill>
                <a:latin typeface="Calibri"/>
              </a:rPr>
              <a:t>vyslání</a:t>
            </a:r>
            <a:r>
              <a:rPr lang="cs-CZ">
                <a:solidFill>
                  <a:srgbClr val="000000"/>
                </a:solidFill>
                <a:latin typeface="Calibri"/>
              </a:rPr>
              <a:t> v UIS (návod je zveřejněn na webu) a musí zaplatit pojištění (bez toho není možné vycestovat)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Následuje podpis </a:t>
            </a:r>
            <a:r>
              <a:rPr lang="cs-CZ" b="1">
                <a:solidFill>
                  <a:srgbClr val="000000"/>
                </a:solidFill>
                <a:latin typeface="Calibri"/>
              </a:rPr>
              <a:t>účastnické</a:t>
            </a:r>
            <a:r>
              <a:rPr lang="cs-CZ">
                <a:solidFill>
                  <a:srgbClr val="000000"/>
                </a:solidFill>
                <a:latin typeface="Calibri"/>
              </a:rPr>
              <a:t> smlouvy (na základě které je vyplaceno stipendium)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Dejte nám, prosím, vědět každou mobilitu i v případě, že vyjíždíte na náklady ústavu/z projektu </a:t>
            </a: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ástupný text 5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sk-SK" sz="3000" b="1">
                <a:solidFill>
                  <a:srgbClr val="BF9000"/>
                </a:solidFill>
                <a:latin typeface="Arial" pitchFamily="34"/>
                <a:cs typeface="Arial" pitchFamily="34"/>
              </a:rPr>
              <a:t>Co následuje potom?</a:t>
            </a:r>
            <a:endParaRPr lang="cs-CZ" sz="3000" b="1">
              <a:solidFill>
                <a:srgbClr val="BF9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cs-CZ" sz="3000" b="1">
                <a:solidFill>
                  <a:srgbClr val="BF9000"/>
                </a:solidFill>
                <a:latin typeface="Arial" pitchFamily="34"/>
                <a:cs typeface="Arial" pitchFamily="34"/>
              </a:rPr>
              <a:t>Informace AF</a:t>
            </a: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Calibri"/>
              </a:rPr>
              <a:t>Proděkan pro vnější vztahy a internacionalizaci:</a:t>
            </a:r>
          </a:p>
          <a:p>
            <a:pPr lvl="1" indent="0">
              <a:buNone/>
            </a:pPr>
            <a:r>
              <a:rPr lang="cs-CZ">
                <a:solidFill>
                  <a:srgbClr val="000000"/>
                </a:solidFill>
                <a:latin typeface="Calibri"/>
              </a:rPr>
              <a:t>				</a:t>
            </a:r>
            <a:r>
              <a:rPr lang="cs-CZ" u="sng">
                <a:solidFill>
                  <a:srgbClr val="000000"/>
                </a:solidFill>
                <a:latin typeface="Calibri"/>
              </a:rPr>
              <a:t>doc. Ing. Daniel Falta, Ph.D. </a:t>
            </a:r>
          </a:p>
          <a:p>
            <a:pPr lvl="1" indent="0">
              <a:buNone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lvl="1" indent="0">
              <a:buNone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r>
              <a:rPr lang="cs-CZ" sz="2400">
                <a:solidFill>
                  <a:srgbClr val="000000"/>
                </a:solidFill>
                <a:latin typeface="Calibri"/>
              </a:rPr>
              <a:t>Referentka pro mezinárodní spolupráci a zahraniční studia:</a:t>
            </a:r>
          </a:p>
          <a:p>
            <a:pPr lvl="1" indent="0">
              <a:buNone/>
            </a:pPr>
            <a:r>
              <a:rPr lang="cs-CZ">
                <a:solidFill>
                  <a:srgbClr val="000000"/>
                </a:solidFill>
                <a:latin typeface="Calibri"/>
              </a:rPr>
              <a:t>				</a:t>
            </a:r>
            <a:r>
              <a:rPr lang="cs-CZ" u="sng">
                <a:solidFill>
                  <a:srgbClr val="000000"/>
                </a:solidFill>
                <a:latin typeface="Calibri"/>
              </a:rPr>
              <a:t>Mgr. et Mgr. Eva Klepáčková </a:t>
            </a:r>
          </a:p>
          <a:p>
            <a:pPr marL="342900" lvl="0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  <a:p>
            <a:pPr marL="1485900" lvl="2" indent="-342900">
              <a:buSzPct val="100000"/>
              <a:buFont typeface="Arial" pitchFamily="34"/>
            </a:pPr>
            <a:endParaRPr lang="cs-CZ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63806" y="728657"/>
            <a:ext cx="2719873" cy="20399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7" y="2819250"/>
            <a:ext cx="1851815" cy="1592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67" y="4533037"/>
            <a:ext cx="1920404" cy="15546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text 6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Výzvy na webu, e-maily, nástěnky, vývěsky atd.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>
                <a:solidFill>
                  <a:srgbClr val="000000"/>
                </a:solidFill>
                <a:latin typeface="Calibri"/>
              </a:rPr>
              <a:t>Zahraniční oddělení AF: Budova C, přízemí vlevo</a:t>
            </a:r>
          </a:p>
          <a:p>
            <a:pPr lvl="0">
              <a:buSzPct val="100000"/>
              <a:buFont typeface="Arial" pitchFamily="34"/>
            </a:pPr>
            <a:r>
              <a:rPr lang="cs-CZ" b="1">
                <a:solidFill>
                  <a:srgbClr val="BF9000"/>
                </a:solidFill>
                <a:latin typeface="Calibri"/>
              </a:rPr>
              <a:t>Kontaktní osoby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/>
              </a:rPr>
              <a:t>Oddělení mezinárodních vztahů a internacionalizace (OMVI): </a:t>
            </a:r>
            <a:r>
              <a:rPr lang="cs-CZ" sz="2200">
                <a:solidFill>
                  <a:srgbClr val="000000"/>
                </a:solidFill>
                <a:latin typeface="Calibri"/>
                <a:hlinkClick r:id="rId2"/>
              </a:rPr>
              <a:t>https://international.mendelu.cz/</a:t>
            </a:r>
            <a:r>
              <a:rPr lang="cs-CZ" sz="220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/>
              </a:rPr>
              <a:t>Sledujte TEAMS Zahraniční spolupráce: </a:t>
            </a:r>
            <a:r>
              <a:rPr lang="cs-CZ" sz="2200">
                <a:solidFill>
                  <a:srgbClr val="000000"/>
                </a:solidFill>
                <a:latin typeface="Calibri" pitchFamily="34"/>
                <a:hlinkClick r:id="rId3"/>
              </a:rPr>
              <a:t>https://teams.microsoft.com/l/team/19%3aLXWUtsJcrklG5-G9o1N4Co77irOl2_TK2qg6PbUBwf81%40thread.tacv2/conversations?groupId=3014d749-983d-44d4-8400-ea58a5b65dda&amp;tenantId=0fc379c2-9aac-4a1c-9fbd-f4dc20999e9c</a:t>
            </a:r>
            <a:endParaRPr lang="cs-CZ" sz="2200">
              <a:solidFill>
                <a:srgbClr val="000000"/>
              </a:solidFill>
              <a:latin typeface="Calibri" pitchFamily="34"/>
            </a:endParaRP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 pitchFamily="34"/>
              </a:rPr>
              <a:t>Newsletter VaV: </a:t>
            </a:r>
            <a:r>
              <a:rPr lang="cs-CZ" sz="2200">
                <a:solidFill>
                  <a:srgbClr val="000000"/>
                </a:solidFill>
                <a:latin typeface="Calibri" pitchFamily="34"/>
                <a:hlinkClick r:id="rId4"/>
              </a:rPr>
              <a:t>https://web2.mendelu.cz/af_291_projekty/newsletter/osoba_form.php?nl=1</a:t>
            </a:r>
            <a:r>
              <a:rPr lang="cs-CZ" sz="2200">
                <a:solidFill>
                  <a:srgbClr val="000000"/>
                </a:solidFill>
                <a:latin typeface="Calibri" pitchFamily="34"/>
              </a:rPr>
              <a:t> 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 pitchFamily="34"/>
              </a:rPr>
              <a:t>Webové stránky AF: </a:t>
            </a:r>
            <a:r>
              <a:rPr lang="cs-CZ" sz="2200">
                <a:solidFill>
                  <a:srgbClr val="000000"/>
                </a:solidFill>
                <a:latin typeface="Calibri" pitchFamily="34"/>
                <a:hlinkClick r:id="rId5"/>
              </a:rPr>
              <a:t>https://af.mendelu.cz/</a:t>
            </a:r>
            <a:r>
              <a:rPr lang="cs-CZ" sz="2200">
                <a:solidFill>
                  <a:srgbClr val="000000"/>
                </a:solidFill>
                <a:latin typeface="Calibri" pitchFamily="34"/>
              </a:rPr>
              <a:t> 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/>
              </a:rPr>
              <a:t>Instagram OMVI: </a:t>
            </a:r>
            <a:r>
              <a:rPr lang="cs-CZ" sz="2200">
                <a:solidFill>
                  <a:srgbClr val="000000"/>
                </a:solidFill>
                <a:latin typeface="Calibri"/>
                <a:hlinkClick r:id="rId6"/>
              </a:rPr>
              <a:t>https://www.instagram.com/vyjed_s_omvi_mendelu/</a:t>
            </a:r>
            <a:r>
              <a:rPr lang="cs-CZ" sz="220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/>
              </a:rPr>
              <a:t>Instagram AF: </a:t>
            </a:r>
            <a:r>
              <a:rPr lang="cs-CZ" sz="2200">
                <a:solidFill>
                  <a:srgbClr val="000000"/>
                </a:solidFill>
                <a:latin typeface="Calibri"/>
                <a:hlinkClick r:id="rId7"/>
              </a:rPr>
              <a:t>https://www.instagram.com/af.mendelu/</a:t>
            </a:r>
            <a:r>
              <a:rPr lang="cs-CZ" sz="220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>
                <a:solidFill>
                  <a:srgbClr val="000000"/>
                </a:solidFill>
                <a:latin typeface="Calibri"/>
              </a:rPr>
              <a:t>Dům zahraniční spolupráce: </a:t>
            </a:r>
            <a:r>
              <a:rPr lang="cs-CZ" sz="2200">
                <a:solidFill>
                  <a:srgbClr val="000000"/>
                </a:solidFill>
                <a:latin typeface="Calibri"/>
                <a:hlinkClick r:id="rId8"/>
              </a:rPr>
              <a:t>https://www.dzs.cz/</a:t>
            </a:r>
            <a:r>
              <a:rPr lang="cs-CZ" sz="220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0">
              <a:buSzPct val="100000"/>
              <a:buFont typeface="Arial" pitchFamily="34"/>
            </a:pPr>
            <a:endParaRPr lang="cs-CZ" sz="220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>
              <a:solidFill>
                <a:srgbClr val="000000"/>
              </a:solidFill>
              <a:latin typeface="Calibri"/>
            </a:endParaRPr>
          </a:p>
          <a:p>
            <a:pPr marL="1028700" lvl="1" indent="-342900">
              <a:buSzPct val="100000"/>
              <a:buFont typeface="Arial" pitchFamily="34"/>
            </a:pPr>
            <a:endParaRPr lang="cs-CZ" sz="2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ástupný text 2"/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sk-SK" sz="3000" b="1">
                <a:solidFill>
                  <a:srgbClr val="CE9700"/>
                </a:solidFill>
                <a:latin typeface="Arial"/>
              </a:rPr>
              <a:t>K</a:t>
            </a:r>
            <a:r>
              <a:rPr lang="cs-CZ" sz="3000" b="1">
                <a:solidFill>
                  <a:srgbClr val="CE9700"/>
                </a:solidFill>
                <a:latin typeface="Arial"/>
              </a:rPr>
              <a:t>ontakty a informační zdroje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331" y="4719611"/>
            <a:ext cx="876296" cy="876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0692" y="5157755"/>
            <a:ext cx="876296" cy="876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ENDELU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sablona_prezentace_AF_new%20(1)</Template>
  <TotalTime>228</TotalTime>
  <Words>623</Words>
  <Application>Microsoft Office PowerPoint</Application>
  <PresentationFormat>Širokoúhlá obrazovka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MENDELU</vt:lpstr>
      <vt:lpstr> Zahraniční stáže Ph.D. studentů  Úvod do doktorského studia  Mgr. et Mgr. Eva Klepáčková 14. 9. 2023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stáže Ph.D. studentů  Úvod do doktorského studia  Mgr. et Mgr. Eva Klepáčková 14. 9. 2023</dc:title>
  <dc:creator>Eva Klepáčková</dc:creator>
  <cp:lastModifiedBy>Windows User</cp:lastModifiedBy>
  <cp:revision>18</cp:revision>
  <dcterms:created xsi:type="dcterms:W3CDTF">2023-09-13T18:39:51Z</dcterms:created>
  <dcterms:modified xsi:type="dcterms:W3CDTF">2023-09-18T09:16:58Z</dcterms:modified>
</cp:coreProperties>
</file>