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6"/>
  </p:notesMasterIdLst>
  <p:sldIdLst>
    <p:sldId id="256" r:id="rId2"/>
    <p:sldId id="271" r:id="rId3"/>
    <p:sldId id="274" r:id="rId4"/>
    <p:sldId id="266" r:id="rId5"/>
  </p:sldIdLst>
  <p:sldSz cx="12192000" cy="6858000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E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04" autoAdjust="0"/>
  </p:normalViewPr>
  <p:slideViewPr>
    <p:cSldViewPr snapToGrid="0">
      <p:cViewPr varScale="1">
        <p:scale>
          <a:sx n="94" d="100"/>
          <a:sy n="94" d="100"/>
        </p:scale>
        <p:origin x="84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15771-A089-4924-A60F-14069869935E}" type="datetimeFigureOut">
              <a:rPr lang="cs-CZ" smtClean="0"/>
              <a:t>18.09.2023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82361-18AF-4D6F-98C1-4ED1F444A6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32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25" y="5516563"/>
            <a:ext cx="18383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919163" y="468313"/>
            <a:ext cx="5921375" cy="59213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8673" y="1581150"/>
            <a:ext cx="9749327" cy="3922341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algn="l"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147175" y="330200"/>
            <a:ext cx="2601913" cy="1250950"/>
          </a:xfrm>
          <a:prstGeom prst="rect">
            <a:avLst/>
          </a:prstGeom>
        </p:spPr>
        <p:txBody>
          <a:bodyPr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EA23A38-4388-449A-BF7D-7B023083E0ED}" type="datetimeFigureOut">
              <a:rPr lang="cs-CZ"/>
              <a:pPr>
                <a:defRPr/>
              </a:pPr>
              <a:t>18.09.2023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64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5888038"/>
            <a:ext cx="14366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85823" y="1200150"/>
            <a:ext cx="5105402" cy="4610101"/>
          </a:xfrm>
          <a:prstGeom prst="rect">
            <a:avLst/>
          </a:prstGeom>
        </p:spPr>
        <p:txBody>
          <a:bodyPr lIns="0" tIns="0" rIns="0" bIns="0"/>
          <a:lstStyle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sz="half" idx="15"/>
          </p:nvPr>
        </p:nvSpPr>
        <p:spPr>
          <a:xfrm>
            <a:off x="6181725" y="1200149"/>
            <a:ext cx="5567363" cy="4610101"/>
          </a:xfrm>
          <a:prstGeom prst="rect">
            <a:avLst/>
          </a:prstGeom>
        </p:spPr>
        <p:txBody>
          <a:bodyPr lIns="0" tIns="0" rIns="0" bIns="0"/>
          <a:lstStyle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6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7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6149FCC-0C14-4801-A0A8-A66D675D973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430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5888038"/>
            <a:ext cx="14366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85821" y="1681163"/>
            <a:ext cx="5111754" cy="82391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85821" y="2505075"/>
            <a:ext cx="5111754" cy="3684588"/>
          </a:xfrm>
          <a:prstGeom prst="rect">
            <a:avLst/>
          </a:prstGeom>
        </p:spPr>
        <p:txBody>
          <a:bodyPr lIns="0" tIns="0" rIns="0" bIns="0" anchor="t" anchorCtr="0"/>
          <a:lstStyle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91275" y="1702859"/>
            <a:ext cx="5357813" cy="82391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1134534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obsah 3"/>
          <p:cNvSpPr>
            <a:spLocks noGrp="1"/>
          </p:cNvSpPr>
          <p:nvPr>
            <p:ph sz="half" idx="15"/>
          </p:nvPr>
        </p:nvSpPr>
        <p:spPr>
          <a:xfrm>
            <a:off x="6391275" y="2526771"/>
            <a:ext cx="5357813" cy="3662892"/>
          </a:xfrm>
          <a:prstGeom prst="rect">
            <a:avLst/>
          </a:prstGeom>
        </p:spPr>
        <p:txBody>
          <a:bodyPr lIns="0" tIns="0" rIns="0" bIns="0" anchor="t" anchorCtr="0"/>
          <a:lstStyle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6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7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92C697A-593C-411E-8066-F0D096FEB52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3168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5888038"/>
            <a:ext cx="14366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graf 9"/>
          <p:cNvSpPr>
            <a:spLocks noGrp="1"/>
          </p:cNvSpPr>
          <p:nvPr>
            <p:ph type="chart" sz="quarter" idx="13"/>
          </p:nvPr>
        </p:nvSpPr>
        <p:spPr>
          <a:xfrm>
            <a:off x="885825" y="1447800"/>
            <a:ext cx="5410200" cy="4600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noProof="0"/>
              <a:t>Kliknutím na ikonu přidáte graf.</a:t>
            </a:r>
          </a:p>
        </p:txBody>
      </p:sp>
      <p:sp>
        <p:nvSpPr>
          <p:cNvPr id="11" name="Zástupný symbol pro graf 9"/>
          <p:cNvSpPr>
            <a:spLocks noGrp="1"/>
          </p:cNvSpPr>
          <p:nvPr>
            <p:ph type="chart" sz="quarter" idx="14"/>
          </p:nvPr>
        </p:nvSpPr>
        <p:spPr>
          <a:xfrm>
            <a:off x="6524625" y="1447800"/>
            <a:ext cx="5224464" cy="4600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noProof="0"/>
              <a:t>Kliknutím na ikonu přidáte graf.</a:t>
            </a:r>
          </a:p>
        </p:txBody>
      </p:sp>
      <p:sp>
        <p:nvSpPr>
          <p:cNvPr id="12" name="Zástupný symbol pro text 17"/>
          <p:cNvSpPr>
            <a:spLocks noGrp="1"/>
          </p:cNvSpPr>
          <p:nvPr>
            <p:ph type="body" sz="quarter" idx="15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6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7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6ACFDDB-A3A2-444B-A66B-FE2F2CEB555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8749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4619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0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1504950"/>
            <a:ext cx="10934700" cy="381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736626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ánk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4619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1504950"/>
            <a:ext cx="10934700" cy="381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47330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5888038"/>
            <a:ext cx="14366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ro obrázek 11"/>
          <p:cNvSpPr>
            <a:spLocks noGrp="1"/>
          </p:cNvSpPr>
          <p:nvPr>
            <p:ph type="pic" sz="quarter" idx="13"/>
          </p:nvPr>
        </p:nvSpPr>
        <p:spPr>
          <a:xfrm>
            <a:off x="885823" y="1343025"/>
            <a:ext cx="5772152" cy="4772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14" name="Zástupný symbol pro obrázek 13"/>
          <p:cNvSpPr>
            <a:spLocks noGrp="1"/>
          </p:cNvSpPr>
          <p:nvPr>
            <p:ph type="pic" sz="quarter" idx="14"/>
          </p:nvPr>
        </p:nvSpPr>
        <p:spPr>
          <a:xfrm>
            <a:off x="6810375" y="1343025"/>
            <a:ext cx="4962525" cy="2276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15" name="Zástupný symbol pro obrázek 13"/>
          <p:cNvSpPr>
            <a:spLocks noGrp="1"/>
          </p:cNvSpPr>
          <p:nvPr>
            <p:ph type="pic" sz="quarter" idx="15"/>
          </p:nvPr>
        </p:nvSpPr>
        <p:spPr>
          <a:xfrm>
            <a:off x="6810374" y="3767136"/>
            <a:ext cx="3621080" cy="25336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16" name="Zástupný symbol pro text 17"/>
          <p:cNvSpPr>
            <a:spLocks noGrp="1"/>
          </p:cNvSpPr>
          <p:nvPr>
            <p:ph type="body" sz="quarter" idx="16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7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8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1073C4C-E21C-4B53-890D-3BA47550ED4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7652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25" y="5516563"/>
            <a:ext cx="18383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ástupný symbol pro text 17"/>
          <p:cNvSpPr>
            <a:spLocks noGrp="1"/>
          </p:cNvSpPr>
          <p:nvPr>
            <p:ph type="body" sz="quarter" idx="15"/>
          </p:nvPr>
        </p:nvSpPr>
        <p:spPr>
          <a:xfrm>
            <a:off x="885825" y="1543050"/>
            <a:ext cx="10934700" cy="3960442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381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25" y="5516563"/>
            <a:ext cx="18383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919163" y="468313"/>
            <a:ext cx="5921375" cy="5921375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8673" y="1581150"/>
            <a:ext cx="9749327" cy="3922341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algn="l"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147175" y="330200"/>
            <a:ext cx="2601913" cy="1250950"/>
          </a:xfrm>
          <a:prstGeom prst="rect">
            <a:avLst/>
          </a:prstGeom>
        </p:spPr>
        <p:txBody>
          <a:bodyPr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8A145AC-2982-4F36-9270-12D372DE4D54}" type="datetimeFigureOut">
              <a:rPr lang="cs-CZ"/>
              <a:pPr>
                <a:defRPr/>
              </a:pPr>
              <a:t>18.09.2023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1981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4619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919163" y="468313"/>
            <a:ext cx="5921375" cy="59213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675" y="5535613"/>
            <a:ext cx="1814513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8673" y="1581150"/>
            <a:ext cx="9749327" cy="3922341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algn="l"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147175" y="330200"/>
            <a:ext cx="2601913" cy="1250950"/>
          </a:xfrm>
          <a:prstGeom prst="rect">
            <a:avLst/>
          </a:prstGeom>
        </p:spPr>
        <p:txBody>
          <a:bodyPr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6285F7E-5653-48C6-970A-0AE6108F04E0}" type="datetimeFigureOut">
              <a:rPr lang="cs-CZ"/>
              <a:pPr>
                <a:defRPr/>
              </a:pPr>
              <a:t>18.09.2023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922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5888038"/>
            <a:ext cx="14366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969083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zápat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088" y="5891213"/>
            <a:ext cx="11445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5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6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8479A41-5F57-4C3D-B5A7-BAA5E4F440B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8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5888038"/>
            <a:ext cx="14366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85824" y="1169986"/>
            <a:ext cx="10934700" cy="5014913"/>
          </a:xfrm>
          <a:prstGeom prst="rect">
            <a:avLst/>
          </a:prstGeom>
        </p:spPr>
        <p:txBody>
          <a:bodyPr lIns="0" tIns="0" rIns="0" bIns="0"/>
          <a:lstStyle>
            <a:lvl2pPr marL="6858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•"/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5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6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8559328-2B17-4907-93FC-A93C82CC381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5713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5888038"/>
            <a:ext cx="14366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885823" y="1193099"/>
            <a:ext cx="10934700" cy="501491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6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7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C072C41-F75A-4F8C-82E9-99D8EB958D1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4561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5888038"/>
            <a:ext cx="14366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sz="quarter" idx="16"/>
          </p:nvPr>
        </p:nvSpPr>
        <p:spPr>
          <a:xfrm>
            <a:off x="885825" y="1219200"/>
            <a:ext cx="10934700" cy="4989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7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8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210685-13BA-42C2-9D46-2C0917310F5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134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5888038"/>
            <a:ext cx="14366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885824" y="1169986"/>
            <a:ext cx="6667501" cy="5014913"/>
          </a:xfrm>
          <a:prstGeom prst="rect">
            <a:avLst/>
          </a:prstGeom>
        </p:spPr>
        <p:txBody>
          <a:bodyPr lIns="0" tIns="0" rIns="0" bIns="0"/>
          <a:lstStyle>
            <a:lvl2pPr marL="6858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•"/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4" name="Zástupný symbol pro obrázek 2"/>
          <p:cNvSpPr>
            <a:spLocks noGrp="1"/>
          </p:cNvSpPr>
          <p:nvPr>
            <p:ph type="pic" idx="13"/>
          </p:nvPr>
        </p:nvSpPr>
        <p:spPr>
          <a:xfrm>
            <a:off x="7734301" y="1169987"/>
            <a:ext cx="4014788" cy="4640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7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5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6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4E02A9-6F6B-497E-822E-AEB54D36A40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164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4619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1" fontAlgn="base" hangingPunct="1">
        <a:spcBef>
          <a:spcPts val="100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f.mendelu.cz/wp-content/uploads/2023/08/Narizeni_dekana_5_2023_Vyhlaseni_pravidla_a_casovy_harmonogram_IGA_AF_MENDELU_pro_rok_2024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f.mendelu.cz/en/mendelnet/?psn=34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hyperlink" Target="https://af.mendelu.cz/konference-mendelnet/?psn=45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5"/>
          <p:cNvSpPr>
            <a:spLocks noGrp="1"/>
          </p:cNvSpPr>
          <p:nvPr>
            <p:ph type="ctrTitle"/>
          </p:nvPr>
        </p:nvSpPr>
        <p:spPr bwMode="auto">
          <a:xfrm>
            <a:off x="919163" y="1581150"/>
            <a:ext cx="9748837" cy="3922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bIns="45720" numCol="1" compatLnSpc="1">
            <a:prstTxWarp prst="textNoShape">
              <a:avLst/>
            </a:prstTxWarp>
          </a:bodyPr>
          <a:lstStyle/>
          <a:p>
            <a:r>
              <a:rPr lang="cs-CZ" altLang="cs-CZ" dirty="0"/>
              <a:t>Konference Ph.D. studentů </a:t>
            </a:r>
            <a:r>
              <a:rPr lang="cs-CZ" altLang="cs-CZ" dirty="0" err="1"/>
              <a:t>MendelNet</a:t>
            </a: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sz="3200" dirty="0"/>
              <a:t>Hana Středová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1F437829-3414-395C-1407-0FECFF3D8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5823" y="340426"/>
            <a:ext cx="10934700" cy="619125"/>
          </a:xfrm>
        </p:spPr>
        <p:txBody>
          <a:bodyPr/>
          <a:lstStyle/>
          <a:p>
            <a:r>
              <a:rPr lang="cs-CZ" dirty="0"/>
              <a:t> </a:t>
            </a:r>
            <a:r>
              <a:rPr lang="cs-CZ" dirty="0" err="1"/>
              <a:t>MendeNet</a:t>
            </a:r>
            <a:r>
              <a:rPr lang="cs-CZ" dirty="0"/>
              <a:t>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C3FFB89-F66B-115E-B3B5-82755346E2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4384" y="2004629"/>
            <a:ext cx="6488430" cy="4236151"/>
          </a:xfrm>
        </p:spPr>
        <p:txBody>
          <a:bodyPr/>
          <a:lstStyle/>
          <a:p>
            <a:r>
              <a:rPr lang="cs-CZ" sz="2000" dirty="0"/>
              <a:t>Tradiční akce AF MENDELU (30. ročník)</a:t>
            </a:r>
          </a:p>
          <a:p>
            <a:r>
              <a:rPr lang="cs-CZ" sz="2000" dirty="0"/>
              <a:t>Postupný vývoj – dnešní podoba: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Platforma pro setkání studentů a jejich mentorů z různých oborů s vazbou na zemědělskou činnost </a:t>
            </a:r>
            <a:r>
              <a:rPr lang="cs-CZ" sz="2000" dirty="0" smtClean="0"/>
              <a:t>(„</a:t>
            </a:r>
            <a:r>
              <a:rPr lang="cs-CZ" sz="2000" dirty="0" err="1" smtClean="0"/>
              <a:t>think</a:t>
            </a:r>
            <a:r>
              <a:rPr lang="cs-CZ" sz="2000" smtClean="0"/>
              <a:t>-tank“) 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Mise: aktivní prezentace konkrétních výzkumných témat, sdílení poznatků a výměna zkušeností mezi jednotlivými účastníky</a:t>
            </a:r>
          </a:p>
          <a:p>
            <a:pPr marL="1028700" lvl="1" indent="-342900"/>
            <a:r>
              <a:rPr lang="cs-CZ" sz="1800" i="1" dirty="0"/>
              <a:t>(nepíše se článek, nevydává se sborník, „jen“ </a:t>
            </a:r>
            <a:r>
              <a:rPr lang="cs-CZ" sz="1800" i="1" dirty="0" smtClean="0"/>
              <a:t>anotace a prezentace </a:t>
            </a:r>
            <a:r>
              <a:rPr lang="cs-CZ" sz="1800" i="1" dirty="0"/>
              <a:t>tématu DPS)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Soutěžní charakter</a:t>
            </a:r>
          </a:p>
          <a:p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F4AFD50-47EC-BF05-1270-6864BF993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814" y="150250"/>
            <a:ext cx="3905999" cy="161860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F72FCF3-EFC9-D04E-A4F7-E7BF135E2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343" y="431866"/>
            <a:ext cx="4379283" cy="537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3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BEDDA67-6071-646E-3A74-71EC938D04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2970" y="1193099"/>
            <a:ext cx="11052809" cy="501491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b="1" dirty="0" err="1">
                <a:solidFill>
                  <a:schemeClr val="accent1"/>
                </a:solidFill>
              </a:rPr>
              <a:t>MendelNet</a:t>
            </a:r>
            <a:r>
              <a:rPr lang="cs-CZ" b="1" dirty="0">
                <a:solidFill>
                  <a:schemeClr val="accent1"/>
                </a:solidFill>
              </a:rPr>
              <a:t> a IGA</a:t>
            </a:r>
          </a:p>
          <a:p>
            <a:pPr>
              <a:spcBef>
                <a:spcPts val="600"/>
              </a:spcBef>
            </a:pPr>
            <a:r>
              <a:rPr lang="cs-CZ" sz="1800" dirty="0">
                <a:hlinkClick r:id="rId2"/>
              </a:rPr>
              <a:t>ND 5/2023 </a:t>
            </a:r>
            <a:r>
              <a:rPr lang="cs-CZ" sz="1800" dirty="0"/>
              <a:t>… Soutěž je vyhlášena v kategoriích: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Studentské konference (konkrétně </a:t>
            </a:r>
            <a:r>
              <a:rPr lang="cs-CZ" sz="1800" dirty="0" err="1"/>
              <a:t>MendelNet</a:t>
            </a:r>
            <a:r>
              <a:rPr lang="cs-CZ" sz="1800" dirty="0"/>
              <a:t>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b="1" dirty="0"/>
              <a:t>Individuální studentské projekty (IP)</a:t>
            </a:r>
          </a:p>
          <a:p>
            <a:pPr defTabSz="720725">
              <a:spcBef>
                <a:spcPts val="600"/>
              </a:spcBef>
            </a:pPr>
            <a:r>
              <a:rPr lang="cs-CZ" sz="1800" dirty="0"/>
              <a:t>	Závazné podmínky: </a:t>
            </a:r>
          </a:p>
          <a:p>
            <a:pPr marL="1165225" indent="-354013" defTabSz="7207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	nejméně jedna publikace původní vědecké práce (</a:t>
            </a:r>
            <a:r>
              <a:rPr lang="cs-CZ" sz="1800" b="1" dirty="0" err="1"/>
              <a:t>Jimp</a:t>
            </a:r>
            <a:r>
              <a:rPr lang="cs-CZ" sz="1800" dirty="0"/>
              <a:t>)</a:t>
            </a:r>
            <a:endParaRPr lang="cs-CZ" sz="1800" b="1" dirty="0"/>
          </a:p>
          <a:p>
            <a:pPr marL="1165225" indent="-354013" defTabSz="7207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b="1" dirty="0"/>
              <a:t>	prezentace 	řešené problematiky na vědecké konferenci (např. </a:t>
            </a:r>
            <a:r>
              <a:rPr lang="cs-CZ" sz="1800" b="1" dirty="0" err="1"/>
              <a:t>MendelNet</a:t>
            </a:r>
            <a:r>
              <a:rPr lang="cs-CZ" sz="1800" b="1" dirty="0"/>
              <a:t>)</a:t>
            </a:r>
            <a:endParaRPr lang="cs-CZ" sz="1800" dirty="0"/>
          </a:p>
          <a:p>
            <a:pPr>
              <a:spcBef>
                <a:spcPts val="600"/>
              </a:spcBef>
            </a:pPr>
            <a:endParaRPr lang="cs-CZ" sz="2000" dirty="0"/>
          </a:p>
          <a:p>
            <a:pPr>
              <a:spcBef>
                <a:spcPts val="600"/>
              </a:spcBef>
            </a:pPr>
            <a:r>
              <a:rPr lang="cs-CZ" b="1" dirty="0" err="1"/>
              <a:t>MendelNet</a:t>
            </a:r>
            <a:r>
              <a:rPr lang="cs-CZ" b="1" dirty="0"/>
              <a:t> a ISP</a:t>
            </a:r>
          </a:p>
          <a:p>
            <a:pPr>
              <a:spcBef>
                <a:spcPts val="600"/>
              </a:spcBef>
            </a:pPr>
            <a:r>
              <a:rPr lang="cs-CZ" sz="1800" dirty="0"/>
              <a:t>Povinný předmět: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i="1" dirty="0"/>
              <a:t>5 </a:t>
            </a:r>
            <a:r>
              <a:rPr lang="cs-CZ" sz="1800" i="1" dirty="0" err="1"/>
              <a:t>kr</a:t>
            </a:r>
            <a:r>
              <a:rPr lang="cs-CZ" sz="1800" i="1" dirty="0"/>
              <a:t>: Aktivní účast na mezinárodní konferenci (</a:t>
            </a:r>
            <a:r>
              <a:rPr lang="cs-CZ" sz="1800" b="1" i="1" dirty="0"/>
              <a:t>např. </a:t>
            </a:r>
            <a:r>
              <a:rPr lang="cs-CZ" sz="1800" b="1" i="1" dirty="0" err="1"/>
              <a:t>MendelNet</a:t>
            </a:r>
            <a:r>
              <a:rPr lang="cs-CZ" sz="1800" i="1" dirty="0"/>
              <a:t>)</a:t>
            </a:r>
            <a:endParaRPr lang="cs-CZ" sz="1800" dirty="0"/>
          </a:p>
          <a:p>
            <a:pPr>
              <a:spcBef>
                <a:spcPts val="600"/>
              </a:spcBef>
            </a:pPr>
            <a:r>
              <a:rPr lang="cs-CZ" sz="1800" dirty="0"/>
              <a:t>Volitelné předměty (mimo jiné):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i="1" dirty="0"/>
              <a:t>5 </a:t>
            </a:r>
            <a:r>
              <a:rPr lang="cs-CZ" sz="1800" i="1" dirty="0" err="1"/>
              <a:t>kr</a:t>
            </a:r>
            <a:r>
              <a:rPr lang="cs-CZ" sz="1800" i="1" dirty="0"/>
              <a:t>: Získání IGA </a:t>
            </a:r>
            <a:r>
              <a:rPr lang="cs-CZ" sz="1800" i="1" dirty="0" smtClean="0"/>
              <a:t>– povinnost </a:t>
            </a:r>
            <a:r>
              <a:rPr lang="cs-CZ" sz="1800" i="1" dirty="0"/>
              <a:t>prezentace na vědecké konferenci (</a:t>
            </a:r>
            <a:r>
              <a:rPr lang="cs-CZ" sz="1800" b="1" i="1" dirty="0"/>
              <a:t>např. </a:t>
            </a:r>
            <a:r>
              <a:rPr lang="cs-CZ" sz="1800" b="1" i="1" dirty="0" err="1"/>
              <a:t>MendelNet</a:t>
            </a:r>
            <a:r>
              <a:rPr lang="cs-CZ" sz="1800" i="1" dirty="0"/>
              <a:t>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i="1" dirty="0"/>
              <a:t>3 </a:t>
            </a:r>
            <a:r>
              <a:rPr lang="cs-CZ" sz="1800" i="1" dirty="0" err="1"/>
              <a:t>kr</a:t>
            </a:r>
            <a:r>
              <a:rPr lang="cs-CZ" sz="1800" dirty="0"/>
              <a:t>: </a:t>
            </a:r>
            <a:r>
              <a:rPr lang="cs-CZ" sz="1800" i="1" dirty="0"/>
              <a:t>Prezentace výsledků na konferenci </a:t>
            </a:r>
            <a:r>
              <a:rPr lang="cs-CZ" sz="1800" dirty="0"/>
              <a:t>(</a:t>
            </a:r>
            <a:r>
              <a:rPr lang="cs-CZ" sz="1800" b="1" dirty="0"/>
              <a:t>např. </a:t>
            </a:r>
            <a:r>
              <a:rPr lang="cs-CZ" sz="1800" b="1" dirty="0" err="1"/>
              <a:t>MendelNet</a:t>
            </a:r>
            <a:r>
              <a:rPr lang="cs-CZ" sz="1800" dirty="0"/>
              <a:t>)</a:t>
            </a:r>
            <a:endParaRPr lang="cs-CZ" sz="1800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815C4AE-54E2-E50E-AFE0-4593D7479E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0" tIns="0" rIns="0" bIns="0"/>
          <a:lstStyle/>
          <a:p>
            <a:r>
              <a:rPr lang="cs-CZ" dirty="0" err="1"/>
              <a:t>MendelNet</a:t>
            </a:r>
            <a:r>
              <a:rPr lang="cs-CZ" dirty="0"/>
              <a:t> v DSP souvislostech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649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2654" t="21534"/>
          <a:stretch/>
        </p:blipFill>
        <p:spPr>
          <a:xfrm>
            <a:off x="908685" y="3742121"/>
            <a:ext cx="9182936" cy="3081589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85825" y="994410"/>
            <a:ext cx="10934700" cy="5737860"/>
          </a:xfrm>
        </p:spPr>
        <p:txBody>
          <a:bodyPr/>
          <a:lstStyle/>
          <a:p>
            <a:r>
              <a:rPr lang="cs-CZ" sz="2000" dirty="0">
                <a:hlinkClick r:id="rId3"/>
              </a:rPr>
              <a:t>https://af.mendelu.cz/en/mendelnet/?</a:t>
            </a:r>
            <a:r>
              <a:rPr lang="cs-CZ" sz="2000" dirty="0" smtClean="0">
                <a:hlinkClick r:id="rId3"/>
              </a:rPr>
              <a:t>psn=342</a:t>
            </a:r>
            <a:endParaRPr lang="cs-CZ" sz="2000" dirty="0" smtClean="0"/>
          </a:p>
          <a:p>
            <a:r>
              <a:rPr lang="cs-CZ" sz="2000" dirty="0">
                <a:hlinkClick r:id="rId4"/>
              </a:rPr>
              <a:t>https://af.mendelu.cz/konference-mendelnet/?</a:t>
            </a:r>
            <a:r>
              <a:rPr lang="cs-CZ" sz="2000" dirty="0" smtClean="0">
                <a:hlinkClick r:id="rId4"/>
              </a:rPr>
              <a:t>psn=456</a:t>
            </a:r>
            <a:endParaRPr lang="cs-CZ" sz="2000" dirty="0" smtClean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1800" dirty="0"/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30</a:t>
            </a:r>
            <a:r>
              <a:rPr lang="cs-CZ" baseline="30000" dirty="0"/>
              <a:t>th</a:t>
            </a:r>
            <a:r>
              <a:rPr lang="cs-CZ" dirty="0"/>
              <a:t> </a:t>
            </a:r>
            <a:r>
              <a:rPr lang="cs-CZ" dirty="0" err="1"/>
              <a:t>MendelNet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825" y="1851706"/>
            <a:ext cx="9549765" cy="161560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8428ABE-679E-7232-F164-20746622E1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6821" y="-38710"/>
            <a:ext cx="4413477" cy="182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9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MENDELU">
  <a:themeElements>
    <a:clrScheme name="MENDELU">
      <a:dk1>
        <a:srgbClr val="000000"/>
      </a:dk1>
      <a:lt1>
        <a:srgbClr val="FFFFFF"/>
      </a:lt1>
      <a:dk2>
        <a:srgbClr val="78BE14"/>
      </a:dk2>
      <a:lt2>
        <a:srgbClr val="7F7F7F"/>
      </a:lt2>
      <a:accent1>
        <a:srgbClr val="CE9700"/>
      </a:accent1>
      <a:accent2>
        <a:srgbClr val="0A5028"/>
      </a:accent2>
      <a:accent3>
        <a:srgbClr val="8C0A00"/>
      </a:accent3>
      <a:accent4>
        <a:srgbClr val="0046A0"/>
      </a:accent4>
      <a:accent5>
        <a:srgbClr val="AA006E"/>
      </a:accent5>
      <a:accent6>
        <a:srgbClr val="00AAB4"/>
      </a:accent6>
      <a:hlink>
        <a:srgbClr val="7F7F7F"/>
      </a:hlink>
      <a:folHlink>
        <a:srgbClr val="BFBFBF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blona_prezentace_AF.pot [režim kompatibility]" id="{27120EAC-B684-4253-A35B-35F2C35C5FB1}" vid="{5A036642-B470-4198-A70A-01216F65CDB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sablona_prezentace_AF_new</Template>
  <TotalTime>337</TotalTime>
  <Words>200</Words>
  <Application>Microsoft Office PowerPoint</Application>
  <PresentationFormat>Širokoúhlá obrazovka</PresentationFormat>
  <Paragraphs>29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7" baseType="lpstr">
      <vt:lpstr>Arial</vt:lpstr>
      <vt:lpstr>Calibri</vt:lpstr>
      <vt:lpstr>MENDELU</vt:lpstr>
      <vt:lpstr>Konference Ph.D. studentů MendelNet  Hana Středová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Aktualizace komplexního sytému hodnocení AP  „VýkAP“  Hana Středová, KD listopad 2022</dc:title>
  <dc:creator>doc. Ing. Hana Středová, Ph.D.</dc:creator>
  <cp:lastModifiedBy>Windows User</cp:lastModifiedBy>
  <cp:revision>28</cp:revision>
  <dcterms:created xsi:type="dcterms:W3CDTF">2022-11-10T16:10:58Z</dcterms:created>
  <dcterms:modified xsi:type="dcterms:W3CDTF">2023-09-18T05:57:14Z</dcterms:modified>
</cp:coreProperties>
</file>