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12" autoAdjust="0"/>
    <p:restoredTop sz="95728" autoAdjust="0"/>
  </p:normalViewPr>
  <p:slideViewPr>
    <p:cSldViewPr snapToGrid="0">
      <p:cViewPr varScale="1">
        <p:scale>
          <a:sx n="178" d="100"/>
          <a:sy n="178" d="100"/>
        </p:scale>
        <p:origin x="176" y="216"/>
      </p:cViewPr>
      <p:guideLst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068" y="5529950"/>
            <a:ext cx="2875937" cy="113716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805" y="330809"/>
            <a:ext cx="2601283" cy="1250340"/>
          </a:xfrm>
          <a:prstGeom prst="rect">
            <a:avLst/>
          </a:prstGeom>
        </p:spPr>
        <p:txBody>
          <a:bodyPr anchor="t" anchorCtr="0"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pPr algn="r"/>
            <a:fld id="{0E1EB21D-732A-470E-9299-2C0F0E17A03B}" type="datetimeFigureOut">
              <a:rPr lang="cs-CZ" smtClean="0"/>
              <a:pPr algn="r"/>
              <a:t>24.08.2023</a:t>
            </a:fld>
            <a:endParaRPr lang="cs-CZ" dirty="0"/>
          </a:p>
        </p:txBody>
      </p:sp>
      <p:sp>
        <p:nvSpPr>
          <p:cNvPr id="8" name="Ovál 7"/>
          <p:cNvSpPr/>
          <p:nvPr userDrawn="1"/>
        </p:nvSpPr>
        <p:spPr>
          <a:xfrm>
            <a:off x="918673" y="467882"/>
            <a:ext cx="5922236" cy="592223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3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0" y="1702857"/>
            <a:ext cx="5405971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1" y="1702859"/>
            <a:ext cx="52974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sz="half" idx="16"/>
          </p:nvPr>
        </p:nvSpPr>
        <p:spPr>
          <a:xfrm>
            <a:off x="885819" y="2526771"/>
            <a:ext cx="5405972" cy="3628496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7"/>
          </p:nvPr>
        </p:nvSpPr>
        <p:spPr>
          <a:xfrm>
            <a:off x="6451599" y="2526771"/>
            <a:ext cx="5297489" cy="3628496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1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9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1"/>
            <a:ext cx="5337223" cy="44530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5" y="1447801"/>
            <a:ext cx="5224464" cy="44530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4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" y="0"/>
            <a:ext cx="4614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24553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-1" y="0"/>
            <a:ext cx="4614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9376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669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6"/>
            <a:ext cx="2686051" cy="2533649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167" y="6234851"/>
            <a:ext cx="823838" cy="51806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822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068" y="5529950"/>
            <a:ext cx="2875937" cy="113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2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919" y="5510900"/>
            <a:ext cx="2913468" cy="1152000"/>
          </a:xfrm>
          <a:prstGeom prst="rect">
            <a:avLst/>
          </a:prstGeom>
        </p:spPr>
      </p:pic>
      <p:sp>
        <p:nvSpPr>
          <p:cNvPr id="11" name="Obdélník 10"/>
          <p:cNvSpPr/>
          <p:nvPr userDrawn="1"/>
        </p:nvSpPr>
        <p:spPr>
          <a:xfrm>
            <a:off x="-1" y="0"/>
            <a:ext cx="4614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805" y="330809"/>
            <a:ext cx="2601283" cy="1250340"/>
          </a:xfrm>
          <a:prstGeom prst="rect">
            <a:avLst/>
          </a:prstGeom>
        </p:spPr>
        <p:txBody>
          <a:bodyPr anchor="t" anchorCtr="0"/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pPr algn="r"/>
            <a:fld id="{0E1EB21D-732A-470E-9299-2C0F0E17A03B}" type="datetimeFigureOut">
              <a:rPr lang="cs-CZ" smtClean="0"/>
              <a:pPr algn="r"/>
              <a:t>24.08.2023</a:t>
            </a:fld>
            <a:endParaRPr lang="cs-CZ" dirty="0"/>
          </a:p>
        </p:txBody>
      </p:sp>
      <p:sp>
        <p:nvSpPr>
          <p:cNvPr id="8" name="Ovál 7"/>
          <p:cNvSpPr/>
          <p:nvPr userDrawn="1"/>
        </p:nvSpPr>
        <p:spPr>
          <a:xfrm>
            <a:off x="918673" y="467882"/>
            <a:ext cx="5922236" cy="59222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30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341" y="5892927"/>
            <a:ext cx="1144954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71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5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5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63265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4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863263" cy="49895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1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5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34301" y="1169986"/>
            <a:ext cx="4014788" cy="4649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48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2" y="1200150"/>
            <a:ext cx="5362577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5"/>
          </p:nvPr>
        </p:nvSpPr>
        <p:spPr>
          <a:xfrm>
            <a:off x="6457948" y="1200149"/>
            <a:ext cx="5362577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526" y="5900850"/>
            <a:ext cx="2276149" cy="900000"/>
          </a:xfrm>
          <a:prstGeom prst="rect">
            <a:avLst/>
          </a:prstGeom>
        </p:spPr>
      </p:pic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76450" y="6300786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85823" y="6300787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algn="l"/>
            <a:fld id="{3020CD34-26C4-40CE-ACF9-34167EB83B57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70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46147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7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91" r:id="rId2"/>
    <p:sldLayoutId id="2147483689" r:id="rId3"/>
    <p:sldLayoutId id="2147483690" r:id="rId4"/>
    <p:sldLayoutId id="2147483676" r:id="rId5"/>
    <p:sldLayoutId id="2147483687" r:id="rId6"/>
    <p:sldLayoutId id="2147483688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6" r:id="rId13"/>
    <p:sldLayoutId id="2147483682" r:id="rId14"/>
    <p:sldLayoutId id="214748368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 userDrawn="1">
          <p15:clr>
            <a:srgbClr val="F26B43"/>
          </p15:clr>
        </p15:guide>
        <p15:guide id="2" pos="74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ss.cedefop.europa.eu/document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avel.reich@mendelu.cz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209692" y="480646"/>
            <a:ext cx="4841630" cy="5022845"/>
          </a:xfrm>
        </p:spPr>
        <p:txBody>
          <a:bodyPr>
            <a:normAutofit/>
          </a:bodyPr>
          <a:lstStyle/>
          <a:p>
            <a:r>
              <a:rPr lang="cs-CZ" sz="3600" dirty="0"/>
              <a:t>POŽADAVKY KE ZKOUŠCE Z CIZÍHO </a:t>
            </a:r>
            <a:br>
              <a:rPr lang="cs-CZ" sz="3600" dirty="0"/>
            </a:br>
            <a:r>
              <a:rPr lang="cs-CZ" sz="3600" dirty="0"/>
              <a:t>JAZYKA V RÁMCI DOKTORSKÉHO STUDIA NA MENDELOVĚ UNIVERZITĚ V BRNĚ </a:t>
            </a:r>
          </a:p>
        </p:txBody>
      </p:sp>
    </p:spTree>
    <p:extLst>
      <p:ext uri="{BB962C8B-B14F-4D97-AF65-F5344CB8AC3E}">
        <p14:creationId xmlns:p14="http://schemas.microsoft.com/office/powerpoint/2010/main" val="174843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DAE684E2-2B46-2E4E-AC01-C3CD9F9BB7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2400" dirty="0"/>
              <a:t>Písemné podklady v anglickém/německém jazyce pro vykonání zkoušky</a:t>
            </a:r>
            <a:r>
              <a:rPr lang="cs-CZ" dirty="0"/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025405-093B-0D46-828C-31CF8D9A78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5823" y="1193098"/>
            <a:ext cx="10863265" cy="5031855"/>
          </a:xfrm>
        </p:spPr>
        <p:txBody>
          <a:bodyPr/>
          <a:lstStyle/>
          <a:p>
            <a:r>
              <a:rPr lang="cs-CZ" sz="1800" dirty="0"/>
              <a:t>1) </a:t>
            </a:r>
            <a:r>
              <a:rPr lang="cs-CZ" sz="1800" b="1" dirty="0"/>
              <a:t>Životopis</a:t>
            </a:r>
            <a:r>
              <a:rPr lang="cs-CZ" sz="1800" dirty="0"/>
              <a:t> (doporučuje se formát </a:t>
            </a:r>
            <a:r>
              <a:rPr lang="cs-CZ" sz="1800" dirty="0" err="1"/>
              <a:t>Europass</a:t>
            </a:r>
            <a:r>
              <a:rPr lang="cs-CZ" sz="1800" dirty="0"/>
              <a:t>)</a:t>
            </a:r>
          </a:p>
          <a:p>
            <a:r>
              <a:rPr lang="cs-CZ" sz="1800" dirty="0">
                <a:hlinkClick r:id="rId2"/>
              </a:rPr>
              <a:t>https://europass.cedefop.europa.eu/documents</a:t>
            </a:r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2) </a:t>
            </a:r>
            <a:r>
              <a:rPr lang="cs-CZ" sz="1800" b="1" dirty="0"/>
              <a:t>Popis tématu disertační práce</a:t>
            </a:r>
            <a:r>
              <a:rPr lang="cs-CZ" sz="1800" dirty="0"/>
              <a:t> na 1 stranu A4 – řádkování 1, písmo 12, </a:t>
            </a:r>
            <a:r>
              <a:rPr lang="cs-CZ" sz="1800" dirty="0" err="1"/>
              <a:t>Times</a:t>
            </a:r>
            <a:r>
              <a:rPr lang="cs-CZ" sz="1800" dirty="0"/>
              <a:t> New Roman </a:t>
            </a:r>
          </a:p>
          <a:p>
            <a:endParaRPr lang="cs-CZ" sz="1800" dirty="0"/>
          </a:p>
          <a:p>
            <a:r>
              <a:rPr lang="cs-CZ" sz="1800" dirty="0"/>
              <a:t>3) </a:t>
            </a:r>
            <a:r>
              <a:rPr lang="cs-CZ" sz="1800" b="1" dirty="0"/>
              <a:t>Přehledová studie</a:t>
            </a:r>
            <a:r>
              <a:rPr lang="cs-CZ" sz="1800" dirty="0"/>
              <a:t> v rozsahu minimálně 3 stran A4 – řádkování 1, písmo 12, </a:t>
            </a:r>
            <a:r>
              <a:rPr lang="cs-CZ" sz="1800" dirty="0" err="1"/>
              <a:t>Times</a:t>
            </a:r>
            <a:r>
              <a:rPr lang="cs-CZ" sz="1800" dirty="0"/>
              <a:t> New Roman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Musí vycházet z minimálně </a:t>
            </a:r>
            <a:r>
              <a:rPr lang="cs-CZ" sz="1800" u="sng" dirty="0"/>
              <a:t>10 přečtených odborných článků</a:t>
            </a:r>
            <a:r>
              <a:rPr lang="cs-CZ" sz="1800" dirty="0"/>
              <a:t> v angličtině/němčině souvisejících s tématem disertační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Na výběru článků by se měl podílet </a:t>
            </a:r>
            <a:r>
              <a:rPr lang="cs-CZ" sz="1800" u="sng" dirty="0"/>
              <a:t>školitel</a:t>
            </a:r>
            <a:r>
              <a:rPr lang="cs-CZ" sz="1800" dirty="0"/>
              <a:t>, aby bylo zaručené, že články budou relevantní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Všechny články musí být z databáze </a:t>
            </a:r>
            <a:r>
              <a:rPr lang="cs-CZ" sz="1800" u="sng" dirty="0"/>
              <a:t>Web of Science</a:t>
            </a:r>
            <a:r>
              <a:rPr lang="cs-CZ" sz="1800" dirty="0"/>
              <a:t> a doporučuje se, aby alespoň jeden z nich byl sám </a:t>
            </a:r>
            <a:r>
              <a:rPr lang="cs-CZ" sz="1800" u="sng" dirty="0"/>
              <a:t>přehledová studie</a:t>
            </a:r>
            <a:r>
              <a:rPr lang="cs-CZ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Hodnocena bude struktura textu, koherence, koheze, gramatická a terminologická správnost, správné užití citací a bibliografie.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7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1C81039-F8C7-8A48-8988-83430985CA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Přehledová studie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19D1E8-47DA-2041-93F3-B83672A9F9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Soustřeďuje původně rozptýlené informace do jednoho zdroje.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Zhušťuje a sumarizuje existující informace.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Interpretuje (vysvětluje) existující informace.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Nejedná se o kopii textu původních dokumentů, extrakt (výtah) z textu původních dokumentů ani překlad.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Text musí být tvořen vlastními formulacemi autora (cizích myšlenek) – tedy parafráze. Dále musí obsahovat myšlenky vlastní (rovina interpretace).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Vždy je nutno korektně citovat zdroje.</a:t>
            </a:r>
          </a:p>
        </p:txBody>
      </p:sp>
    </p:spTree>
    <p:extLst>
      <p:ext uri="{BB962C8B-B14F-4D97-AF65-F5344CB8AC3E}">
        <p14:creationId xmlns:p14="http://schemas.microsoft.com/office/powerpoint/2010/main" val="1341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C3E1C993-83B4-4D4E-B5AA-3C76C1984D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Příprava na zkoušku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90F1A7-AF9D-B342-963C-4C6D5DC227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Studentovi bude garantem předmětu přidělen </a:t>
            </a:r>
            <a:r>
              <a:rPr lang="cs-CZ" b="1" dirty="0"/>
              <a:t>konzultant</a:t>
            </a:r>
            <a:r>
              <a:rPr lang="cs-CZ" dirty="0"/>
              <a:t>, se kterým se student domluví na veškerých detailech týkajících se přípravy na zkoušku a zkoušky samotné.</a:t>
            </a:r>
          </a:p>
          <a:p>
            <a:r>
              <a:rPr lang="cs-CZ" dirty="0"/>
              <a:t>    kontakt: </a:t>
            </a:r>
            <a:r>
              <a:rPr lang="cs-CZ" dirty="0">
                <a:hlinkClick r:id="rId2"/>
              </a:rPr>
              <a:t>pavel.reich@mendelu.cz</a:t>
            </a:r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Uchazeč by měl před zkouškou absolvovat podle potřeby minimálně </a:t>
            </a:r>
            <a:r>
              <a:rPr lang="cs-CZ" b="1" dirty="0"/>
              <a:t>tři konzultace</a:t>
            </a:r>
            <a:r>
              <a:rPr lang="cs-CZ" dirty="0"/>
              <a:t>, během kterých dá zkoušející studentovi zpětnou vazbu na dodané podklady a připraví ho na průběh zkoušky.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Před zkouškou pošle student zkoušejícímu e-mailem finální verzi všech výše uvedených podkladů a ve vytištěné formě si je donese na zkoušku.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23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E36E713-CEF9-4F4B-8A8B-53EDF1BAD0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Průběh zkoušky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3BB415-0227-4640-814B-776F186737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Zkouška probíhá formou diskuse vycházející z dodaných podkladů (životopis, shrnutí tématu disertační práce a přehledová studie).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Součástí zkoušky je také znalost odborné terminologie, zkoušející se může zeptat na jakýkoliv termín z odborných článků, jež byly použity jako zdroj pro přehledovou studii. Odborný termín je třeba umět srozumitelně vysvětlit v cizím jazyce.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Zkouška trvá přibližně 20 – 30 minut a hodnocena je především schopnost vést plynulou konverzaci týkající se studentovy odbornosti a zkušeností v akademickém prostředí.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Očekávají se znalosti odborného jazyka </a:t>
            </a:r>
            <a:r>
              <a:rPr lang="cs-CZ" b="1" dirty="0"/>
              <a:t>minimálně na úrovni B2</a:t>
            </a:r>
            <a:r>
              <a:rPr lang="cs-CZ" dirty="0"/>
              <a:t> podle Evropského referenčního rámce pro jazyky.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50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FB8FE66-B555-8E4A-BE9E-BB9D431806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B2 podle ERR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98BAE6-1413-8546-A431-AF49B79EA6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Rozumí hlavním myšlenkám autentických textů s konkrétními i abstraktními náměty, včetně odborné diskuse o oboru své specializace. Dokáže sledovat delší přednášku, v zásadě rozumí jednodušším filmům a seriálům v originálním znění, se základním porozuměním dokáže číst texty současné prózy.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Dokáže se dorozumět plynule a spontánně s rodilými mluvčími, a to bez většího úsilí na obou stranách.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Umí sestavit podrobnější, srozumitelný text o poměrně širokém okruhu témat, vysvětlit a obhájit stanovisko k aktuálním problémům, zdůvodnit výhody a nevýhody různých možností.</a:t>
            </a:r>
          </a:p>
        </p:txBody>
      </p:sp>
    </p:spTree>
    <p:extLst>
      <p:ext uri="{BB962C8B-B14F-4D97-AF65-F5344CB8AC3E}">
        <p14:creationId xmlns:p14="http://schemas.microsoft.com/office/powerpoint/2010/main" val="34524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BF4F472-938E-6142-B8BF-2F8F0FE355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Kontaktní osoba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870D06-6BF7-9D47-8C53-25426EC83E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Mgr. Pavel Reich, Ph.D.</a:t>
            </a:r>
          </a:p>
          <a:p>
            <a:endParaRPr lang="cs-CZ" dirty="0"/>
          </a:p>
          <a:p>
            <a:r>
              <a:rPr lang="cs-CZ" dirty="0"/>
              <a:t>Ústav jazykových a kulturních studií</a:t>
            </a:r>
          </a:p>
          <a:p>
            <a:r>
              <a:rPr lang="cs-CZ" dirty="0"/>
              <a:t>Fakulta regionálního rozvoje a mezinárodních studií MENDELU</a:t>
            </a:r>
          </a:p>
          <a:p>
            <a:endParaRPr lang="cs-CZ" dirty="0"/>
          </a:p>
          <a:p>
            <a:r>
              <a:rPr lang="cs-CZ" dirty="0"/>
              <a:t>Třída Generála Píky 2005/7 / 613 00 Brno</a:t>
            </a:r>
          </a:p>
          <a:p>
            <a:r>
              <a:rPr lang="cs-CZ" dirty="0"/>
              <a:t>Tel.: +420 545 136 257</a:t>
            </a:r>
          </a:p>
          <a:p>
            <a:r>
              <a:rPr lang="cs-CZ" dirty="0"/>
              <a:t>E-mail: </a:t>
            </a:r>
            <a:r>
              <a:rPr lang="cs-CZ" dirty="0" err="1"/>
              <a:t>pavel.reich@mendelu.cz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240909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FRRMS" id="{A3509983-6A23-4FA9-8B0D-5111EEE69080}" vid="{BF790C77-09BE-4CDF-B4B5-237FE50F86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MENDELU</Template>
  <TotalTime>74</TotalTime>
  <Words>564</Words>
  <Application>Microsoft Macintosh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Arial</vt:lpstr>
      <vt:lpstr>MENDELU</vt:lpstr>
      <vt:lpstr>POŽADAVKY KE ZKOUŠCE Z CIZÍHO  JAZYKA V RÁMCI DOKTORSKÉHO STUDIA NA MENDELOVĚ UNIVERZITĚ V BRNĚ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KE ZKOUŠCE Z CIZÍHO  JAZYKA V RÁMCI DOKTORSKÉHO STUDIA NA MENDELOVĚ UNIVERZITĚ V BRNĚ </dc:title>
  <dc:creator>Reich Pavel (189801)</dc:creator>
  <cp:lastModifiedBy>Pavel Reich</cp:lastModifiedBy>
  <cp:revision>6</cp:revision>
  <dcterms:created xsi:type="dcterms:W3CDTF">2019-09-06T08:38:40Z</dcterms:created>
  <dcterms:modified xsi:type="dcterms:W3CDTF">2023-08-24T13:56:02Z</dcterms:modified>
</cp:coreProperties>
</file>