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91" r:id="rId6"/>
    <p:sldId id="261" r:id="rId7"/>
    <p:sldId id="260" r:id="rId8"/>
    <p:sldId id="262" r:id="rId9"/>
    <p:sldId id="265" r:id="rId10"/>
    <p:sldId id="266" r:id="rId11"/>
    <p:sldId id="292" r:id="rId12"/>
    <p:sldId id="279" r:id="rId13"/>
    <p:sldId id="280" r:id="rId14"/>
    <p:sldId id="268" r:id="rId15"/>
    <p:sldId id="269" r:id="rId16"/>
    <p:sldId id="270" r:id="rId17"/>
    <p:sldId id="271" r:id="rId18"/>
    <p:sldId id="275" r:id="rId19"/>
    <p:sldId id="278" r:id="rId20"/>
    <p:sldId id="273" r:id="rId21"/>
    <p:sldId id="274" r:id="rId22"/>
    <p:sldId id="283" r:id="rId23"/>
    <p:sldId id="284" r:id="rId24"/>
    <p:sldId id="285" r:id="rId25"/>
    <p:sldId id="286" r:id="rId26"/>
    <p:sldId id="287" r:id="rId27"/>
    <p:sldId id="288" r:id="rId28"/>
    <p:sldId id="293" r:id="rId29"/>
    <p:sldId id="294" r:id="rId30"/>
    <p:sldId id="289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F60D9-ED23-445D-880D-38F02D9C6B7C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527E8-14E5-41F1-BC27-416317629D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38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BE1B8-3B24-4C48-83B9-CD1952862397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422D0-8AAC-44F6-B3A1-22D0701C9B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46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 baseline="0">
                <a:latin typeface="Arial Black" panose="020B0A040201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379"/>
            <a:ext cx="9144000" cy="6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6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78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EB8BE-69DC-46BC-BA66-54EF5BD36F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920000" cy="504000"/>
          </a:xfrm>
        </p:spPr>
        <p:txBody>
          <a:bodyPr>
            <a:noAutofit/>
          </a:bodyPr>
          <a:lstStyle>
            <a:lvl1pPr>
              <a:defRPr sz="3600" baseline="0">
                <a:latin typeface="Arial Black" panose="020B0A040201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224000"/>
            <a:ext cx="7920000" cy="5004000"/>
          </a:xfrm>
        </p:spPr>
        <p:txBody>
          <a:bodyPr/>
          <a:lstStyle>
            <a:lvl1pPr>
              <a:defRPr sz="2200" baseline="0">
                <a:latin typeface="Arial" panose="020B0604020202020204" pitchFamily="34" charset="0"/>
              </a:defRPr>
            </a:lvl1pPr>
            <a:lvl2pPr>
              <a:defRPr sz="2000" baseline="0">
                <a:latin typeface="Arial" panose="020B0604020202020204" pitchFamily="34" charset="0"/>
              </a:defRPr>
            </a:lvl2pPr>
            <a:lvl3pPr>
              <a:defRPr sz="1800" baseline="0">
                <a:latin typeface="Arial" panose="020B0604020202020204" pitchFamily="34" charset="0"/>
              </a:defRPr>
            </a:lvl3pPr>
            <a:lvl4pPr>
              <a:defRPr sz="1600" baseline="0">
                <a:latin typeface="Arial" panose="020B0604020202020204" pitchFamily="34" charset="0"/>
              </a:defRPr>
            </a:lvl4pPr>
            <a:lvl5pPr>
              <a:defRPr sz="14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2379"/>
            <a:ext cx="9144000" cy="6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63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37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14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78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01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66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19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7ED00-0776-4FD7-A6F3-975905DAD012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5250-2F69-4B79-94F0-48387222B4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51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xy.mendelu.cz/" TargetMode="External"/><Relationship Id="rId2" Type="http://schemas.openxmlformats.org/officeDocument/2006/relationships/hyperlink" Target="http://uvis.mendelu.cz/elektronicke-informacni-zdroj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.mendelu.cz/24970-virtualni-privatni-s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http://uvis.mendelu.cz/elektronicke-informacni-zdroj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bi.org/publishing-products/online-information-resources/cab-abstracts/" TargetMode="External"/><Relationship Id="rId2" Type="http://schemas.openxmlformats.org/officeDocument/2006/relationships/hyperlink" Target="http://www.cabi.org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cabi.org/Uploads/CABI/publishing/training-materials/additional-resources/cabi-code-guid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abi.org/Default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abi.org/Default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okinfo.com/products_tools/multidisciplinary/?utm_source=false&amp;utm_medium=false&amp;utm_campaign=fals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elsevier.com/wps/find/homepage.cws_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vis.mendelu.cz/icuk-aktuality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hyperlink" Target="http://uvis.mendelu.cz/icuk-nase-sluzby#mv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ulare.mendelu.cz/uvis/mvs-form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uvis.mendelu.cz/icuk-zadavani-vysledku-vav-do-ob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://uvis.mendelu.cz/icuk-podpora-ved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hyperlink" Target="http://uvis.mendelu.cz/otevrene-publikova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uvis.mendelu.cz/icuk-citace-a-citovan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uvis.mendelu.cz/informacni-vzdelavan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uvis.mendelu.cz/elektronicke-informacni-zdroje" TargetMode="External"/><Relationship Id="rId2" Type="http://schemas.openxmlformats.org/officeDocument/2006/relationships/hyperlink" Target="mailto:vera.svobodova@mendelu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uvis.mendelu.cz/icuk-aktual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vis.mendelu.cz/elektronicke-informacni-zdroj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033213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rgbClr val="92D050"/>
                </a:solidFill>
              </a:rPr>
              <a:t>Informační zdroje doktorského studia Agronomické fakulty</a:t>
            </a:r>
            <a:endParaRPr lang="cs-CZ" sz="3200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4338918"/>
            <a:ext cx="6858000" cy="12819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altLang="cs-CZ" dirty="0"/>
              <a:t>Věra Svobodová</a:t>
            </a:r>
          </a:p>
          <a:p>
            <a:pPr algn="l">
              <a:lnSpc>
                <a:spcPct val="110000"/>
              </a:lnSpc>
            </a:pPr>
            <a:r>
              <a:rPr lang="cs-CZ" altLang="cs-CZ" dirty="0"/>
              <a:t>Ústav vědecko-pedagogických informací a služeb</a:t>
            </a:r>
          </a:p>
          <a:p>
            <a:pPr algn="l"/>
            <a:r>
              <a:rPr lang="cs-CZ" altLang="cs-CZ" dirty="0"/>
              <a:t>září 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760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59999"/>
            <a:ext cx="7920000" cy="877129"/>
          </a:xfrm>
        </p:spPr>
        <p:txBody>
          <a:bodyPr/>
          <a:lstStyle/>
          <a:p>
            <a:r>
              <a:rPr lang="pt-BR" sz="2800" dirty="0"/>
              <a:t>Licencované databáze dostupné na MENDELU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999" y="1452282"/>
            <a:ext cx="8222535" cy="47757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http://uvis.mendelu.cz/elektronicke-informacni-zdroje</a:t>
            </a:r>
            <a:endParaRPr lang="cs-CZ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Dostanu se ke zdrojům z domova?  </a:t>
            </a:r>
            <a:r>
              <a:rPr lang="cs-CZ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ANO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Vzdálený přístup k placeným elektronickým informačním zdrojům je možný prostřednictvím: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</a:pPr>
            <a:r>
              <a:rPr lang="cs-CZ" sz="1600" dirty="0">
                <a:solidFill>
                  <a:srgbClr val="292929"/>
                </a:solidFill>
                <a:hlinkClick r:id="rId3"/>
              </a:rPr>
              <a:t>Proxy serveru </a:t>
            </a:r>
            <a:r>
              <a:rPr lang="cs-CZ" sz="1600" dirty="0">
                <a:solidFill>
                  <a:srgbClr val="292929"/>
                </a:solidFill>
              </a:rPr>
              <a:t>nebo virtuální privátní sítě (</a:t>
            </a:r>
            <a:r>
              <a:rPr lang="cs-CZ" sz="1600" dirty="0">
                <a:solidFill>
                  <a:srgbClr val="292929"/>
                </a:solidFill>
                <a:hlinkClick r:id="rId4"/>
              </a:rPr>
              <a:t>VPN serveru</a:t>
            </a:r>
            <a:r>
              <a:rPr lang="cs-CZ" sz="1600" dirty="0">
                <a:solidFill>
                  <a:srgbClr val="292929"/>
                </a:solidFill>
              </a:rPr>
              <a:t>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</a:pPr>
            <a:r>
              <a:rPr lang="cs-CZ" sz="1600" dirty="0">
                <a:solidFill>
                  <a:srgbClr val="292929"/>
                </a:solidFill>
              </a:rPr>
              <a:t>institucionálního přihlašování (</a:t>
            </a:r>
            <a:r>
              <a:rPr lang="cs-CZ" sz="1600" dirty="0" err="1">
                <a:solidFill>
                  <a:srgbClr val="292929"/>
                </a:solidFill>
              </a:rPr>
              <a:t>Institution</a:t>
            </a:r>
            <a:r>
              <a:rPr lang="cs-CZ" sz="1600" dirty="0">
                <a:solidFill>
                  <a:srgbClr val="292929"/>
                </a:solidFill>
              </a:rPr>
              <a:t> </a:t>
            </a:r>
            <a:r>
              <a:rPr lang="cs-CZ" sz="1600" dirty="0" err="1">
                <a:solidFill>
                  <a:srgbClr val="292929"/>
                </a:solidFill>
              </a:rPr>
              <a:t>login</a:t>
            </a:r>
            <a:r>
              <a:rPr lang="cs-CZ" sz="1600" dirty="0">
                <a:solidFill>
                  <a:srgbClr val="292929"/>
                </a:solidFill>
              </a:rPr>
              <a:t>, </a:t>
            </a:r>
            <a:r>
              <a:rPr lang="cs-CZ" sz="1600" dirty="0" err="1">
                <a:solidFill>
                  <a:srgbClr val="292929"/>
                </a:solidFill>
              </a:rPr>
              <a:t>Institutional</a:t>
            </a:r>
            <a:r>
              <a:rPr lang="cs-CZ" sz="1600" dirty="0">
                <a:solidFill>
                  <a:srgbClr val="292929"/>
                </a:solidFill>
              </a:rPr>
              <a:t> Sign in) známého také jako </a:t>
            </a:r>
            <a:r>
              <a:rPr lang="cs-CZ" sz="1600" dirty="0" err="1">
                <a:solidFill>
                  <a:srgbClr val="292929"/>
                </a:solidFill>
              </a:rPr>
              <a:t>Schibboleth</a:t>
            </a:r>
            <a:endParaRPr lang="cs-CZ" sz="1600" dirty="0">
              <a:solidFill>
                <a:srgbClr val="292929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2000" dirty="0">
                <a:latin typeface="Calibri" pitchFamily="34" charset="0"/>
              </a:rPr>
              <a:t>	- </a:t>
            </a:r>
            <a:r>
              <a:rPr lang="cs-CZ" altLang="cs-CZ" sz="1600" dirty="0">
                <a:latin typeface="+mn-lt"/>
              </a:rPr>
              <a:t>v databázi je třeba kliknout na </a:t>
            </a:r>
            <a:r>
              <a:rPr lang="cs-CZ" altLang="cs-CZ" sz="1600" dirty="0" err="1">
                <a:latin typeface="+mn-lt"/>
              </a:rPr>
              <a:t>institution</a:t>
            </a:r>
            <a:r>
              <a:rPr lang="cs-CZ" altLang="cs-CZ" sz="1600" dirty="0">
                <a:latin typeface="+mn-lt"/>
              </a:rPr>
              <a:t> </a:t>
            </a:r>
            <a:r>
              <a:rPr lang="cs-CZ" altLang="cs-CZ" sz="1600" dirty="0" err="1">
                <a:latin typeface="+mn-lt"/>
              </a:rPr>
              <a:t>login</a:t>
            </a:r>
            <a:r>
              <a:rPr lang="cs-CZ" altLang="cs-CZ" sz="1600" dirty="0">
                <a:latin typeface="+mn-lt"/>
              </a:rPr>
              <a:t>, </a:t>
            </a:r>
            <a:r>
              <a:rPr lang="cs-CZ" sz="1600" dirty="0" err="1">
                <a:solidFill>
                  <a:srgbClr val="292929"/>
                </a:solidFill>
              </a:rPr>
              <a:t>Institutional</a:t>
            </a:r>
            <a:r>
              <a:rPr lang="cs-CZ" sz="1600" dirty="0">
                <a:solidFill>
                  <a:srgbClr val="292929"/>
                </a:solidFill>
              </a:rPr>
              <a:t> Sign in, 	 		</a:t>
            </a:r>
            <a:r>
              <a:rPr lang="cs-CZ" altLang="cs-CZ" sz="1600" dirty="0" err="1">
                <a:latin typeface="+mn-lt"/>
              </a:rPr>
              <a:t>Schibboleth</a:t>
            </a:r>
            <a:r>
              <a:rPr lang="cs-CZ" altLang="cs-CZ" sz="1600" dirty="0">
                <a:latin typeface="+mn-lt"/>
              </a:rPr>
              <a:t>,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1600" dirty="0">
                <a:latin typeface="+mn-lt"/>
              </a:rPr>
              <a:t>	- vybrat region - Czech </a:t>
            </a:r>
            <a:r>
              <a:rPr lang="cs-CZ" altLang="cs-CZ" sz="1600" dirty="0" err="1">
                <a:latin typeface="+mn-lt"/>
              </a:rPr>
              <a:t>academic</a:t>
            </a:r>
            <a:r>
              <a:rPr lang="cs-CZ" altLang="cs-CZ" sz="1600" dirty="0">
                <a:latin typeface="+mn-lt"/>
              </a:rPr>
              <a:t> identity </a:t>
            </a:r>
            <a:r>
              <a:rPr lang="cs-CZ" altLang="cs-CZ" sz="1600" dirty="0" err="1">
                <a:latin typeface="+mn-lt"/>
              </a:rPr>
              <a:t>federation</a:t>
            </a:r>
            <a:r>
              <a:rPr lang="cs-CZ" altLang="cs-CZ" sz="1600" dirty="0">
                <a:latin typeface="+mn-lt"/>
              </a:rPr>
              <a:t> eduID.cz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1600" dirty="0">
                <a:latin typeface="+mn-lt"/>
              </a:rPr>
              <a:t>	- vybrat instituci - Mendelova univerzita v Brně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altLang="cs-CZ" sz="1600" dirty="0">
                <a:latin typeface="+mn-lt"/>
              </a:rPr>
              <a:t> 	- přihlásit svým jménem a heslem stejným jako do UIS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None/>
            </a:pPr>
            <a:endParaRPr lang="cs-CZ" sz="1600" dirty="0">
              <a:solidFill>
                <a:srgbClr val="292929"/>
              </a:solidFill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2481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Licencované databáze dostupné na MENDELU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1324598"/>
            <a:ext cx="7920000" cy="490340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http://uvis.mendelu.cz/elektronicke-informacni-zdroje</a:t>
            </a:r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5" y="1986882"/>
            <a:ext cx="7371330" cy="30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43" y="521293"/>
            <a:ext cx="7944157" cy="724801"/>
          </a:xfrm>
        </p:spPr>
        <p:txBody>
          <a:bodyPr/>
          <a:lstStyle/>
          <a:p>
            <a:r>
              <a:rPr lang="cs-CZ" sz="2800" dirty="0"/>
              <a:t>Online publikace od A do Z  </a:t>
            </a:r>
            <a:br>
              <a:rPr lang="cs-CZ" sz="2800" dirty="0"/>
            </a:br>
            <a:r>
              <a:rPr lang="cs-CZ" sz="1600" b="1" dirty="0"/>
              <a:t>aneb do čeho máme online přístup</a:t>
            </a:r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8" y="1716696"/>
            <a:ext cx="6929160" cy="777336"/>
          </a:xfrm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771"/>
            <a:ext cx="9144000" cy="32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7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Elektronické knihy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</a:pPr>
            <a:r>
              <a:rPr lang="cs-CZ" b="1" dirty="0">
                <a:cs typeface="Arial" panose="020B0604020202020204" pitchFamily="34" charset="0"/>
              </a:rPr>
              <a:t>koupené</a:t>
            </a:r>
            <a:r>
              <a:rPr lang="cs-CZ" dirty="0">
                <a:cs typeface="Arial" panose="020B0604020202020204" pitchFamily="34" charset="0"/>
              </a:rPr>
              <a:t> (7 767 titulů) – tituly </a:t>
            </a:r>
            <a:r>
              <a:rPr lang="pl-PL" dirty="0">
                <a:cs typeface="Arial" panose="020B0604020202020204" pitchFamily="34" charset="0"/>
              </a:rPr>
              <a:t>zahrnuty do katalogu 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</a:pPr>
            <a:r>
              <a:rPr lang="cs-CZ" b="1" dirty="0">
                <a:cs typeface="Arial" panose="020B0604020202020204" pitchFamily="34" charset="0"/>
              </a:rPr>
              <a:t>předplacené</a:t>
            </a:r>
            <a:r>
              <a:rPr lang="cs-CZ" dirty="0">
                <a:cs typeface="Arial" panose="020B0604020202020204" pitchFamily="34" charset="0"/>
              </a:rPr>
              <a:t> (více než 200 000 titulů) jsou zahrnuty do Online publikace od A do Z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  <a:defRPr/>
            </a:pPr>
            <a:r>
              <a:rPr lang="cs-CZ" altLang="cs-CZ" sz="2000" dirty="0">
                <a:latin typeface="Arial" charset="0"/>
                <a:cs typeface="Arial" charset="0"/>
              </a:rPr>
              <a:t>Hledáte podle: 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  <a:defRPr/>
            </a:pPr>
            <a:r>
              <a:rPr lang="cs-CZ" altLang="cs-CZ" dirty="0">
                <a:cs typeface="Arial" panose="020B0604020202020204" pitchFamily="34" charset="0"/>
              </a:rPr>
              <a:t>názvu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  <a:defRPr/>
            </a:pPr>
            <a:r>
              <a:rPr lang="cs-CZ" altLang="cs-CZ" dirty="0">
                <a:cs typeface="Arial" panose="020B0604020202020204" pitchFamily="34" charset="0"/>
              </a:rPr>
              <a:t>slova z názvu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  <a:defRPr/>
            </a:pPr>
            <a:r>
              <a:rPr lang="cs-CZ" altLang="cs-CZ" dirty="0">
                <a:cs typeface="Arial" panose="020B0604020202020204" pitchFamily="34" charset="0"/>
              </a:rPr>
              <a:t>klíčového slova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  <a:defRPr/>
            </a:pPr>
            <a:r>
              <a:rPr lang="cs-CZ" altLang="cs-CZ" dirty="0">
                <a:cs typeface="Arial" panose="020B0604020202020204" pitchFamily="34" charset="0"/>
              </a:rPr>
              <a:t>ISBN</a:t>
            </a:r>
          </a:p>
          <a:p>
            <a:pPr marL="131400" lvl="1" indent="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None/>
              <a:defRPr/>
            </a:pPr>
            <a:endParaRPr lang="cs-CZ" altLang="cs-CZ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3647" y="3532093"/>
            <a:ext cx="5244353" cy="2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920000" cy="527506"/>
          </a:xfrm>
        </p:spPr>
        <p:txBody>
          <a:bodyPr/>
          <a:lstStyle/>
          <a:p>
            <a:r>
              <a:rPr lang="cs-CZ" sz="2800" dirty="0"/>
              <a:t>CAB </a:t>
            </a:r>
            <a:r>
              <a:rPr lang="cs-CZ" sz="2800" dirty="0" err="1"/>
              <a:t>Abstracts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1261678"/>
            <a:ext cx="7920000" cy="5197058"/>
          </a:xfrm>
        </p:spPr>
        <p:txBody>
          <a:bodyPr>
            <a:norm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400" dirty="0">
                <a:solidFill>
                  <a:srgbClr val="292929"/>
                </a:solidFill>
              </a:rPr>
              <a:t>Producent:	</a:t>
            </a:r>
            <a:r>
              <a:rPr lang="cs-CZ" sz="2400" b="1" dirty="0">
                <a:solidFill>
                  <a:srgbClr val="292929"/>
                </a:solidFill>
                <a:hlinkClick r:id="rId2"/>
              </a:rPr>
              <a:t>CABI </a:t>
            </a:r>
            <a:r>
              <a:rPr lang="cs-CZ" sz="2400" b="1" dirty="0" err="1">
                <a:solidFill>
                  <a:srgbClr val="292929"/>
                </a:solidFill>
                <a:hlinkClick r:id="rId2"/>
              </a:rPr>
              <a:t>Publishing</a:t>
            </a:r>
            <a:endParaRPr lang="cs-CZ" sz="2400" b="1" dirty="0">
              <a:solidFill>
                <a:srgbClr val="292929"/>
              </a:solidFill>
            </a:endParaRPr>
          </a:p>
          <a:p>
            <a:pPr>
              <a:buClr>
                <a:srgbClr val="0099CC"/>
              </a:buClr>
              <a:buNone/>
            </a:pPr>
            <a:r>
              <a:rPr lang="cs-CZ" sz="2400" dirty="0">
                <a:solidFill>
                  <a:srgbClr val="292929"/>
                </a:solidFill>
              </a:rPr>
              <a:t>Obory:	zemědělství, lesnictví a příbuzné obory</a:t>
            </a:r>
          </a:p>
          <a:p>
            <a:pPr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</a:endParaRP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sleduje odborné </a:t>
            </a:r>
            <a:r>
              <a:rPr lang="cs-CZ" sz="1800" b="1" dirty="0">
                <a:solidFill>
                  <a:srgbClr val="292929"/>
                </a:solidFill>
                <a:hlinkClick r:id="rId3"/>
              </a:rPr>
              <a:t>časopisy-</a:t>
            </a:r>
            <a:r>
              <a:rPr lang="cs-CZ" sz="1800" b="1" dirty="0" err="1">
                <a:solidFill>
                  <a:srgbClr val="292929"/>
                </a:solidFill>
                <a:hlinkClick r:id="rId3"/>
              </a:rPr>
              <a:t>serial</a:t>
            </a:r>
            <a:r>
              <a:rPr lang="cs-CZ" sz="1800" b="1" dirty="0">
                <a:solidFill>
                  <a:srgbClr val="292929"/>
                </a:solidFill>
                <a:hlinkClick r:id="rId3"/>
              </a:rPr>
              <a:t> </a:t>
            </a:r>
            <a:r>
              <a:rPr lang="cs-CZ" sz="1800" b="1" dirty="0" err="1">
                <a:solidFill>
                  <a:srgbClr val="292929"/>
                </a:solidFill>
                <a:hlinkClick r:id="rId3"/>
              </a:rPr>
              <a:t>cited</a:t>
            </a:r>
            <a:r>
              <a:rPr lang="cs-CZ" sz="1800" dirty="0">
                <a:solidFill>
                  <a:srgbClr val="292929"/>
                </a:solidFill>
              </a:rPr>
              <a:t>, knihy, sborníky </a:t>
            </a:r>
          </a:p>
          <a:p>
            <a:pPr marL="756000" lvl="1" indent="0">
              <a:spcBef>
                <a:spcPts val="0"/>
              </a:spcBef>
              <a:buClr>
                <a:srgbClr val="646464"/>
              </a:buClr>
              <a:buNone/>
            </a:pPr>
            <a:r>
              <a:rPr lang="cs-CZ" sz="1800" dirty="0">
                <a:solidFill>
                  <a:srgbClr val="292929"/>
                </a:solidFill>
              </a:rPr>
              <a:t>z konferencí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obory: živočišná a rostlinná výroba, fyziologie rostlin a živočichů, rybářství a hydrobiologie, ochrana rostlin, genetika, ekologie, lesní inženýrství, dřevařství, rozvoj venkova, turistika, zemědělská ekonomika, veterinární medicína, potravinářství, lidská výživa atd. 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více než 95% záznamů obsahuje abstrakta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některé záznamy odkazy k plným textům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k indexaci i vyhledávání slouží CAB Thesaurus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na MENDELU retrospektiva od roku 1910 – současnost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sz="1800" dirty="0">
                <a:hlinkClick r:id="rId4"/>
              </a:rPr>
              <a:t>CABICODES </a:t>
            </a:r>
            <a:r>
              <a:rPr lang="cs-CZ" sz="1800" dirty="0" err="1">
                <a:hlinkClick r:id="rId4"/>
              </a:rPr>
              <a:t>Words</a:t>
            </a:r>
            <a:endParaRPr lang="cs-CZ" sz="1800" dirty="0">
              <a:solidFill>
                <a:srgbClr val="292929"/>
              </a:solidFill>
            </a:endParaRPr>
          </a:p>
        </p:txBody>
      </p:sp>
      <p:pic>
        <p:nvPicPr>
          <p:cNvPr id="4" name="Picture 4" descr="Wolters Kluwer Health | Ov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7" b="22572"/>
          <a:stretch>
            <a:fillRect/>
          </a:stretch>
        </p:blipFill>
        <p:spPr bwMode="auto">
          <a:xfrm>
            <a:off x="6768945" y="5869033"/>
            <a:ext cx="1799055" cy="3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56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419820"/>
            <a:ext cx="7920000" cy="572329"/>
          </a:xfrm>
        </p:spPr>
        <p:txBody>
          <a:bodyPr/>
          <a:lstStyle/>
          <a:p>
            <a:r>
              <a:rPr lang="cs-CZ" sz="2800" dirty="0"/>
              <a:t>CAB </a:t>
            </a:r>
            <a:r>
              <a:rPr lang="cs-CZ" sz="2800" dirty="0" err="1"/>
              <a:t>eBooks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1681093"/>
            <a:ext cx="7920000" cy="4999834"/>
          </a:xfrm>
        </p:spPr>
        <p:txBody>
          <a:bodyPr/>
          <a:lstStyle/>
          <a:p>
            <a:pPr>
              <a:buClr>
                <a:srgbClr val="0099CC"/>
              </a:buClr>
              <a:buNone/>
            </a:pPr>
            <a:r>
              <a:rPr lang="cs-CZ" sz="2400" dirty="0">
                <a:solidFill>
                  <a:srgbClr val="292929"/>
                </a:solidFill>
              </a:rPr>
              <a:t>Producent:	</a:t>
            </a:r>
            <a:r>
              <a:rPr lang="cs-CZ" sz="2400" b="1" dirty="0">
                <a:solidFill>
                  <a:srgbClr val="292929"/>
                </a:solidFill>
                <a:hlinkClick r:id="rId2"/>
              </a:rPr>
              <a:t>CABI </a:t>
            </a:r>
            <a:r>
              <a:rPr lang="cs-CZ" sz="2400" b="1" dirty="0" err="1">
                <a:solidFill>
                  <a:srgbClr val="292929"/>
                </a:solidFill>
                <a:hlinkClick r:id="rId2"/>
              </a:rPr>
              <a:t>Publishing</a:t>
            </a:r>
            <a:endParaRPr lang="cs-CZ" sz="2400" b="1" dirty="0">
              <a:solidFill>
                <a:srgbClr val="292929"/>
              </a:solidFill>
            </a:endParaRPr>
          </a:p>
          <a:p>
            <a:pPr>
              <a:buClr>
                <a:srgbClr val="0099CC"/>
              </a:buClr>
              <a:buNone/>
            </a:pPr>
            <a:r>
              <a:rPr lang="cs-CZ" sz="2400" dirty="0">
                <a:solidFill>
                  <a:srgbClr val="292929"/>
                </a:solidFill>
              </a:rPr>
              <a:t>Obory:	zemědělství, potravinářství, lesnictví           		a příbuzné obory</a:t>
            </a:r>
          </a:p>
          <a:p>
            <a:pPr marL="4763" lvl="1" indent="0">
              <a:buClr>
                <a:srgbClr val="646464"/>
              </a:buClr>
              <a:buNone/>
            </a:pPr>
            <a:endParaRPr lang="cs-CZ" sz="1400" dirty="0">
              <a:solidFill>
                <a:srgbClr val="292929"/>
              </a:solidFill>
            </a:endParaRP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/>
              <a:t>plné texty knih vydavatelství CAB International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/>
              <a:t>obory: rostlinná výroba, živočišná výroba, rybářství                  a akvakultura, botanika, potravinářství, výživa, ekologie              a </a:t>
            </a:r>
            <a:r>
              <a:rPr lang="cs-CZ" dirty="0" err="1"/>
              <a:t>klimatologielesnictví</a:t>
            </a:r>
            <a:r>
              <a:rPr lang="cs-CZ" dirty="0"/>
              <a:t>, zahradnictví, mikrobiologie                   a parazitologie, veterinární medicína, rozvoj venkova, turismus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/>
              <a:t>na MENDELU retrospektiva od roku 2000 – současnost</a:t>
            </a:r>
          </a:p>
        </p:txBody>
      </p:sp>
      <p:pic>
        <p:nvPicPr>
          <p:cNvPr id="4" name="Picture 8" descr="https://encrypted-tbn0.gstatic.com/images?q=tbn:ANd9GcQdfD0QEeSw5sVoG5Nd1murbGcYb0VxnQ6v9DYZCkVKXtWNK6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62" y="5394561"/>
            <a:ext cx="1366838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8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42908"/>
            <a:ext cx="7920000" cy="563365"/>
          </a:xfrm>
        </p:spPr>
        <p:txBody>
          <a:bodyPr/>
          <a:lstStyle/>
          <a:p>
            <a:r>
              <a:rPr lang="cs-CZ" sz="2800" dirty="0"/>
              <a:t>CABI </a:t>
            </a:r>
            <a:r>
              <a:rPr lang="cs-CZ" sz="2800" dirty="0" err="1"/>
              <a:t>Compendia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1066800"/>
            <a:ext cx="7920000" cy="5161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99CC"/>
              </a:buClr>
              <a:buNone/>
            </a:pPr>
            <a:r>
              <a:rPr lang="cs-CZ" sz="2400" dirty="0">
                <a:solidFill>
                  <a:srgbClr val="292929"/>
                </a:solidFill>
              </a:rPr>
              <a:t>Producent:	</a:t>
            </a:r>
            <a:r>
              <a:rPr lang="cs-CZ" sz="2400" b="1" dirty="0">
                <a:solidFill>
                  <a:srgbClr val="292929"/>
                </a:solidFill>
                <a:hlinkClick r:id="rId2"/>
              </a:rPr>
              <a:t>CABI </a:t>
            </a:r>
            <a:r>
              <a:rPr lang="cs-CZ" sz="2400" b="1" dirty="0" err="1">
                <a:solidFill>
                  <a:srgbClr val="292929"/>
                </a:solidFill>
                <a:hlinkClick r:id="rId2"/>
              </a:rPr>
              <a:t>Publishing</a:t>
            </a:r>
            <a:endParaRPr lang="cs-CZ" sz="2400" b="1" dirty="0">
              <a:solidFill>
                <a:srgbClr val="292929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99CC"/>
              </a:buClr>
              <a:buNone/>
            </a:pPr>
            <a:r>
              <a:rPr lang="cs-CZ" sz="2400" dirty="0">
                <a:solidFill>
                  <a:srgbClr val="292929"/>
                </a:solidFill>
              </a:rPr>
              <a:t>Obory:	zemědělství, potravinářství, lesnictví           		a příbuzné obory</a:t>
            </a:r>
          </a:p>
          <a:p>
            <a:pPr marL="4763" lvl="1" indent="0">
              <a:buClr>
                <a:srgbClr val="646464"/>
              </a:buClr>
              <a:buNone/>
            </a:pPr>
            <a:endParaRPr lang="cs-CZ" sz="1400" dirty="0">
              <a:solidFill>
                <a:srgbClr val="292929"/>
              </a:solidFill>
            </a:endParaRPr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</a:pPr>
            <a:r>
              <a:rPr lang="cs-CZ" dirty="0">
                <a:cs typeface="Arial" panose="020B0604020202020204" pitchFamily="34" charset="0"/>
              </a:rPr>
              <a:t>Interaktivní multimediální encyklopedie – referenční zdroje</a:t>
            </a:r>
            <a:endParaRPr lang="cs-CZ" dirty="0"/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</a:pPr>
            <a:r>
              <a:rPr lang="cs-CZ" dirty="0">
                <a:cs typeface="Arial" panose="020B0604020202020204" pitchFamily="34" charset="0"/>
              </a:rPr>
              <a:t>Obsahují mapy, přehledové listy (</a:t>
            </a:r>
            <a:r>
              <a:rPr lang="cs-CZ" dirty="0" err="1">
                <a:cs typeface="Arial" panose="020B0604020202020204" pitchFamily="34" charset="0"/>
              </a:rPr>
              <a:t>datasheets</a:t>
            </a:r>
            <a:r>
              <a:rPr lang="cs-CZ" dirty="0">
                <a:cs typeface="Arial" panose="020B0604020202020204" pitchFamily="34" charset="0"/>
              </a:rPr>
              <a:t>), fotografie, ilustrace a plné texty článků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</a:pPr>
            <a:r>
              <a:rPr lang="cs-CZ" dirty="0">
                <a:cs typeface="Arial" panose="020B0604020202020204" pitchFamily="34" charset="0"/>
              </a:rPr>
              <a:t>Uživatelsky příjemné vyhledávání</a:t>
            </a:r>
            <a:endParaRPr lang="cs-CZ" dirty="0"/>
          </a:p>
          <a:p>
            <a:pPr marL="36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</a:pPr>
            <a:r>
              <a:rPr lang="cs-CZ" dirty="0">
                <a:cs typeface="Arial" panose="020B0604020202020204" pitchFamily="34" charset="0"/>
              </a:rPr>
              <a:t>Zajišťují přístup k rozsáhlým uceleným odborným informacím </a:t>
            </a:r>
            <a:br>
              <a:rPr lang="cs-CZ" dirty="0">
                <a:cs typeface="Arial" panose="020B0604020202020204" pitchFamily="34" charset="0"/>
              </a:rPr>
            </a:br>
            <a:r>
              <a:rPr lang="cs-CZ" dirty="0">
                <a:cs typeface="Arial" panose="020B0604020202020204" pitchFamily="34" charset="0"/>
              </a:rPr>
              <a:t>z jednoho místa z oblastí:</a:t>
            </a:r>
          </a:p>
          <a:p>
            <a:pPr marL="900000"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2" pitchFamily="18" charset="2"/>
              <a:buChar char=""/>
              <a:defRPr/>
            </a:pPr>
            <a:r>
              <a:rPr lang="cs-CZ" dirty="0">
                <a:cs typeface="Arial" panose="020B0604020202020204" pitchFamily="34" charset="0"/>
              </a:rPr>
              <a:t>Animal </a:t>
            </a:r>
            <a:r>
              <a:rPr lang="cs-CZ" dirty="0" err="1">
                <a:cs typeface="Arial" panose="020B0604020202020204" pitchFamily="34" charset="0"/>
              </a:rPr>
              <a:t>Health</a:t>
            </a:r>
            <a:r>
              <a:rPr lang="cs-CZ" dirty="0">
                <a:cs typeface="Arial" panose="020B0604020202020204" pitchFamily="34" charset="0"/>
              </a:rPr>
              <a:t> and </a:t>
            </a:r>
            <a:r>
              <a:rPr lang="cs-CZ" dirty="0" err="1">
                <a:cs typeface="Arial" panose="020B0604020202020204" pitchFamily="34" charset="0"/>
              </a:rPr>
              <a:t>Production</a:t>
            </a:r>
            <a:endParaRPr lang="cs-CZ" dirty="0">
              <a:cs typeface="Arial" panose="020B0604020202020204" pitchFamily="34" charset="0"/>
            </a:endParaRPr>
          </a:p>
          <a:p>
            <a:pPr marL="900000"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2" pitchFamily="18" charset="2"/>
              <a:buChar char=""/>
              <a:defRPr/>
            </a:pPr>
            <a:r>
              <a:rPr lang="cs-CZ" dirty="0" err="1">
                <a:cs typeface="Arial" panose="020B0604020202020204" pitchFamily="34" charset="0"/>
              </a:rPr>
              <a:t>Aquaculture</a:t>
            </a:r>
            <a:endParaRPr lang="cs-CZ" dirty="0">
              <a:cs typeface="Arial" panose="020B0604020202020204" pitchFamily="34" charset="0"/>
            </a:endParaRPr>
          </a:p>
          <a:p>
            <a:pPr marL="900000"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2" pitchFamily="18" charset="2"/>
              <a:buChar char=""/>
              <a:defRPr/>
            </a:pPr>
            <a:r>
              <a:rPr lang="cs-CZ" dirty="0" err="1">
                <a:cs typeface="Arial" panose="020B0604020202020204" pitchFamily="34" charset="0"/>
              </a:rPr>
              <a:t>Crop</a:t>
            </a: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cs-CZ" dirty="0" err="1">
                <a:cs typeface="Arial" panose="020B0604020202020204" pitchFamily="34" charset="0"/>
              </a:rPr>
              <a:t>Protection</a:t>
            </a:r>
            <a:endParaRPr lang="cs-CZ" dirty="0">
              <a:cs typeface="Arial" panose="020B0604020202020204" pitchFamily="34" charset="0"/>
            </a:endParaRPr>
          </a:p>
          <a:p>
            <a:pPr marL="900000"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2" pitchFamily="18" charset="2"/>
              <a:buChar char=""/>
              <a:defRPr/>
            </a:pPr>
            <a:r>
              <a:rPr lang="cs-CZ" dirty="0" err="1">
                <a:cs typeface="Arial" panose="020B0604020202020204" pitchFamily="34" charset="0"/>
              </a:rPr>
              <a:t>Forestry</a:t>
            </a:r>
            <a:endParaRPr lang="cs-CZ" dirty="0">
              <a:cs typeface="Arial" panose="020B0604020202020204" pitchFamily="34" charset="0"/>
            </a:endParaRPr>
          </a:p>
          <a:p>
            <a:pPr marL="900000" lvl="1">
              <a:lnSpc>
                <a:spcPct val="100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2" pitchFamily="18" charset="2"/>
              <a:buChar char=""/>
              <a:defRPr/>
            </a:pPr>
            <a:r>
              <a:rPr lang="cs-CZ" dirty="0" err="1">
                <a:cs typeface="Arial" panose="020B0604020202020204" pitchFamily="34" charset="0"/>
              </a:rPr>
              <a:t>Horticulture</a:t>
            </a:r>
            <a:r>
              <a:rPr lang="cs-CZ" dirty="0">
                <a:cs typeface="Arial" panose="020B0604020202020204" pitchFamily="34" charset="0"/>
              </a:rPr>
              <a:t> </a:t>
            </a:r>
            <a:r>
              <a:rPr lang="cs-CZ" dirty="0" err="1">
                <a:cs typeface="Arial" panose="020B0604020202020204" pitchFamily="34" charset="0"/>
              </a:rPr>
              <a:t>Compendium</a:t>
            </a:r>
            <a:endParaRPr lang="cs-CZ" dirty="0">
              <a:cs typeface="Arial" panose="020B0604020202020204" pitchFamily="34" charset="0"/>
            </a:endParaRPr>
          </a:p>
        </p:txBody>
      </p:sp>
      <p:pic>
        <p:nvPicPr>
          <p:cNvPr id="4" name="Picture 8" descr="https://encrypted-tbn0.gstatic.com/images?q=tbn:ANd9GcQdfD0QEeSw5sVoG5Nd1murbGcYb0VxnQ6v9DYZCkVKXtWNK6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62" y="4480161"/>
            <a:ext cx="1366838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1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920000" cy="525217"/>
          </a:xfrm>
        </p:spPr>
        <p:txBody>
          <a:bodyPr/>
          <a:lstStyle/>
          <a:p>
            <a:r>
              <a:rPr lang="cs-CZ" sz="3400" dirty="0"/>
              <a:t>CABI </a:t>
            </a:r>
            <a:r>
              <a:rPr lang="cs-CZ" sz="3400" dirty="0" err="1"/>
              <a:t>Compendia</a:t>
            </a:r>
            <a:endParaRPr lang="cs-CZ" sz="3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953311"/>
            <a:ext cx="7920000" cy="5274689"/>
          </a:xfrm>
        </p:spPr>
        <p:txBody>
          <a:bodyPr>
            <a:norm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400" b="1" dirty="0" err="1"/>
              <a:t>Datasheets</a:t>
            </a:r>
            <a:endParaRPr lang="cs-CZ" sz="24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panose="020B0604020202020204" pitchFamily="34" charset="0"/>
              </a:rPr>
              <a:t>Přehledové listy obsahující ucelené informace o živočišných </a:t>
            </a:r>
            <a:br>
              <a:rPr lang="cs-CZ" dirty="0">
                <a:cs typeface="Arial" panose="020B0604020202020204" pitchFamily="34" charset="0"/>
              </a:rPr>
            </a:br>
            <a:r>
              <a:rPr lang="cs-CZ" dirty="0">
                <a:cs typeface="Arial" panose="020B0604020202020204" pitchFamily="34" charset="0"/>
              </a:rPr>
              <a:t>a rostlinných druzích, tj.: </a:t>
            </a:r>
          </a:p>
          <a:p>
            <a:pPr lvl="1"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cs typeface="Arial" panose="020B0604020202020204" pitchFamily="34" charset="0"/>
              </a:rPr>
              <a:t>jména a jejich jazykové varianty</a:t>
            </a:r>
          </a:p>
          <a:p>
            <a:pPr lvl="1"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cs typeface="Arial" panose="020B0604020202020204" pitchFamily="34" charset="0"/>
              </a:rPr>
              <a:t>ilustrace a fotografie</a:t>
            </a:r>
          </a:p>
          <a:p>
            <a:pPr lvl="1"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cs typeface="Arial" panose="020B0604020202020204" pitchFamily="34" charset="0"/>
              </a:rPr>
              <a:t>rozšíření</a:t>
            </a:r>
          </a:p>
          <a:p>
            <a:pPr lvl="1"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cs typeface="Arial" panose="020B0604020202020204" pitchFamily="34" charset="0"/>
              </a:rPr>
              <a:t>anatomický popis (fyziologie, chování, rozmnožování, nemoci…)</a:t>
            </a:r>
          </a:p>
          <a:p>
            <a:pPr lvl="1"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cs typeface="Arial" panose="020B0604020202020204" pitchFamily="34" charset="0"/>
              </a:rPr>
              <a:t>chov, pěstování</a:t>
            </a:r>
          </a:p>
          <a:p>
            <a:pPr lvl="1"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cs typeface="Arial" panose="020B0604020202020204" pitchFamily="34" charset="0"/>
              </a:rPr>
              <a:t>ekonomické a socioekonomické aspekty produkce, marketing…</a:t>
            </a:r>
          </a:p>
          <a:p>
            <a:pPr lvl="1"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cs typeface="Arial" panose="020B0604020202020204" pitchFamily="34" charset="0"/>
              </a:rPr>
              <a:t>odkazy na relevantní literaturu</a:t>
            </a:r>
          </a:p>
          <a:p>
            <a:pPr>
              <a:buClr>
                <a:srgbClr val="0099CC"/>
              </a:buClr>
              <a:buNone/>
            </a:pPr>
            <a:endParaRPr lang="cs-CZ" dirty="0"/>
          </a:p>
        </p:txBody>
      </p:sp>
      <p:pic>
        <p:nvPicPr>
          <p:cNvPr id="4" name="Picture 8" descr="https://encrypted-tbn0.gstatic.com/images?q=tbn:ANd9GcQdfD0QEeSw5sVoG5Nd1murbGcYb0VxnQ6v9DYZCkVKXtWNK6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62" y="5394561"/>
            <a:ext cx="1366838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29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920000" cy="859200"/>
          </a:xfrm>
        </p:spPr>
        <p:txBody>
          <a:bodyPr/>
          <a:lstStyle/>
          <a:p>
            <a:r>
              <a:rPr lang="cs-CZ" sz="2800" b="1" dirty="0"/>
              <a:t>Web </a:t>
            </a:r>
            <a:r>
              <a:rPr lang="cs-CZ" sz="2800" b="1" dirty="0" err="1"/>
              <a:t>of</a:t>
            </a:r>
            <a:r>
              <a:rPr lang="cs-CZ" sz="2800" b="1" dirty="0"/>
              <a:t> Science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1533832"/>
            <a:ext cx="7920000" cy="4694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Více o databázích na platformě </a:t>
            </a:r>
            <a:r>
              <a:rPr lang="cs-CZ" dirty="0" err="1">
                <a:hlinkClick r:id="rId2"/>
              </a:rPr>
              <a:t>WoS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>
                <a:solidFill>
                  <a:srgbClr val="292929"/>
                </a:solidFill>
              </a:rPr>
              <a:t>Web </a:t>
            </a:r>
            <a:r>
              <a:rPr lang="cs-CZ" dirty="0" err="1">
                <a:solidFill>
                  <a:srgbClr val="292929"/>
                </a:solidFill>
              </a:rPr>
              <a:t>of</a:t>
            </a:r>
            <a:r>
              <a:rPr lang="cs-CZ" dirty="0">
                <a:solidFill>
                  <a:srgbClr val="292929"/>
                </a:solidFill>
              </a:rPr>
              <a:t> Science </a:t>
            </a:r>
            <a:r>
              <a:rPr lang="cs-CZ" dirty="0" err="1">
                <a:solidFill>
                  <a:srgbClr val="292929"/>
                </a:solidFill>
              </a:rPr>
              <a:t>Core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Collection</a:t>
            </a:r>
            <a:endParaRPr lang="cs-CZ" dirty="0">
              <a:solidFill>
                <a:srgbClr val="292929"/>
              </a:solidFill>
            </a:endParaRP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 err="1">
                <a:solidFill>
                  <a:srgbClr val="292929"/>
                </a:solidFill>
              </a:rPr>
              <a:t>Current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Contents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Connect</a:t>
            </a:r>
            <a:r>
              <a:rPr lang="cs-CZ" dirty="0">
                <a:solidFill>
                  <a:srgbClr val="292929"/>
                </a:solidFill>
              </a:rPr>
              <a:t> 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>
                <a:solidFill>
                  <a:srgbClr val="292929"/>
                </a:solidFill>
              </a:rPr>
              <a:t>BIOSIS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 (dříve </a:t>
            </a:r>
            <a:r>
              <a:rPr lang="cs-CZ" dirty="0" err="1">
                <a:solidFill>
                  <a:srgbClr val="292929"/>
                </a:solidFill>
              </a:rPr>
              <a:t>Biological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Abstracts</a:t>
            </a:r>
            <a:r>
              <a:rPr lang="cs-CZ" dirty="0">
                <a:solidFill>
                  <a:srgbClr val="292929"/>
                </a:solidFill>
              </a:rPr>
              <a:t>)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>
                <a:solidFill>
                  <a:srgbClr val="292929"/>
                </a:solidFill>
              </a:rPr>
              <a:t>Data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 err="1">
                <a:solidFill>
                  <a:srgbClr val="292929"/>
                </a:solidFill>
              </a:rPr>
              <a:t>Derwent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Innovations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>
                <a:solidFill>
                  <a:srgbClr val="292929"/>
                </a:solidFill>
              </a:rPr>
              <a:t>MEDLINE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 err="1">
                <a:solidFill>
                  <a:srgbClr val="292929"/>
                </a:solidFill>
              </a:rPr>
              <a:t>Zoological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Records</a:t>
            </a:r>
            <a:endParaRPr lang="cs-CZ" dirty="0">
              <a:solidFill>
                <a:srgbClr val="292929"/>
              </a:solidFill>
            </a:endParaRP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>
                <a:solidFill>
                  <a:srgbClr val="292929"/>
                </a:solidFill>
              </a:rPr>
              <a:t>KCI-</a:t>
            </a:r>
            <a:r>
              <a:rPr lang="cs-CZ" dirty="0" err="1">
                <a:solidFill>
                  <a:srgbClr val="292929"/>
                </a:solidFill>
              </a:rPr>
              <a:t>Korean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Journal</a:t>
            </a:r>
            <a:r>
              <a:rPr lang="cs-CZ" dirty="0">
                <a:solidFill>
                  <a:srgbClr val="292929"/>
                </a:solidFill>
              </a:rPr>
              <a:t> Database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 err="1">
                <a:solidFill>
                  <a:srgbClr val="292929"/>
                </a:solidFill>
              </a:rPr>
              <a:t>SciELO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79960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err="1"/>
              <a:t>Scopus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/>
              <a:t>Producent:	 </a:t>
            </a:r>
            <a:r>
              <a:rPr lang="cs-CZ" sz="2400" b="1" dirty="0">
                <a:hlinkClick r:id="rId2"/>
              </a:rPr>
              <a:t>ELSEVIER B.V.</a:t>
            </a:r>
            <a:endParaRPr lang="cs-CZ" sz="2400" b="1" dirty="0"/>
          </a:p>
          <a:p>
            <a:pPr>
              <a:buClr>
                <a:srgbClr val="0099CC"/>
              </a:buClr>
              <a:buNone/>
            </a:pPr>
            <a:r>
              <a:rPr lang="cs-CZ" sz="2400" dirty="0"/>
              <a:t>Obory:	 multioborová databáze</a:t>
            </a:r>
          </a:p>
          <a:p>
            <a:pPr>
              <a:buNone/>
            </a:pPr>
            <a:endParaRPr lang="cs-CZ" sz="2000" b="1" dirty="0"/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>
                <a:solidFill>
                  <a:srgbClr val="292929"/>
                </a:solidFill>
              </a:rPr>
              <a:t>sleduje odborné časopisy, knihy, konference, firemní literaturu</a:t>
            </a:r>
          </a:p>
          <a:p>
            <a:pPr lvl="1">
              <a:buClr>
                <a:srgbClr val="646464"/>
              </a:buClr>
              <a:buFontTx/>
              <a:buChar char="●"/>
            </a:pPr>
            <a:r>
              <a:rPr lang="cs-CZ" dirty="0">
                <a:solidFill>
                  <a:srgbClr val="292929"/>
                </a:solidFill>
              </a:rPr>
              <a:t>Acta </a:t>
            </a:r>
            <a:r>
              <a:rPr lang="cs-CZ" dirty="0" err="1">
                <a:solidFill>
                  <a:srgbClr val="292929"/>
                </a:solidFill>
              </a:rPr>
              <a:t>Universitatis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Agriculturae</a:t>
            </a:r>
            <a:r>
              <a:rPr lang="cs-CZ" dirty="0">
                <a:solidFill>
                  <a:srgbClr val="292929"/>
                </a:solidFill>
              </a:rPr>
              <a:t> et </a:t>
            </a:r>
            <a:r>
              <a:rPr lang="cs-CZ" dirty="0" err="1">
                <a:solidFill>
                  <a:srgbClr val="292929"/>
                </a:solidFill>
              </a:rPr>
              <a:t>Silviculturae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Mendelianae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Brunensis</a:t>
            </a:r>
            <a:endParaRPr lang="cs-CZ" dirty="0">
              <a:solidFill>
                <a:srgbClr val="292929"/>
              </a:solidFill>
            </a:endParaRPr>
          </a:p>
          <a:p>
            <a:pPr lvl="1">
              <a:buClr>
                <a:srgbClr val="646464"/>
              </a:buClr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buClr>
                <a:srgbClr val="646464"/>
              </a:buClr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na MENDELU retrospektiva od roku 1960 – současnost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63" y="5031025"/>
            <a:ext cx="10874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84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Nejčastěji kladené otázky: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>
                <a:cs typeface="Arial" panose="020B0604020202020204" pitchFamily="34" charset="0"/>
              </a:rPr>
              <a:t>Co jsou informační zdroje?</a:t>
            </a:r>
          </a:p>
          <a:p>
            <a:r>
              <a:rPr lang="cs-CZ" altLang="cs-CZ" sz="2400" dirty="0">
                <a:cs typeface="Arial" panose="020B0604020202020204" pitchFamily="34" charset="0"/>
              </a:rPr>
              <a:t>Kde ty zdroje najdu?</a:t>
            </a:r>
          </a:p>
          <a:p>
            <a:r>
              <a:rPr lang="cs-CZ" altLang="cs-CZ" sz="2400" dirty="0">
                <a:cs typeface="Arial" panose="020B0604020202020204" pitchFamily="34" charset="0"/>
              </a:rPr>
              <a:t>Dostanu se ke zdrojům z domova?</a:t>
            </a:r>
          </a:p>
          <a:p>
            <a:r>
              <a:rPr lang="cs-CZ" altLang="cs-CZ" sz="2400" dirty="0">
                <a:cs typeface="Arial" panose="020B0604020202020204" pitchFamily="34" charset="0"/>
              </a:rPr>
              <a:t>Jak se v nich mám vyznat, které jsou pro mne?</a:t>
            </a:r>
          </a:p>
          <a:p>
            <a:r>
              <a:rPr lang="cs-CZ" altLang="cs-CZ" sz="2400" dirty="0">
                <a:cs typeface="Arial" panose="020B0604020202020204" pitchFamily="34" charset="0"/>
              </a:rPr>
              <a:t>E-knihy, jsou pro mě užitečné?</a:t>
            </a:r>
          </a:p>
          <a:p>
            <a:r>
              <a:rPr lang="cs-CZ" altLang="cs-CZ" sz="2400" dirty="0">
                <a:cs typeface="Arial" panose="020B0604020202020204" pitchFamily="34" charset="0"/>
              </a:rPr>
              <a:t>Jak získat plné texty?</a:t>
            </a:r>
          </a:p>
          <a:p>
            <a:pPr marL="0" indent="0"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------------------------------------------------------------------------</a:t>
            </a:r>
          </a:p>
          <a:p>
            <a:pPr marL="0" indent="0" algn="ctr"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Odpověď na tyto otázky najdete na webech </a:t>
            </a:r>
          </a:p>
          <a:p>
            <a:pPr marL="0" indent="0" algn="ctr">
              <a:buNone/>
            </a:pPr>
            <a:r>
              <a:rPr lang="cs-CZ" altLang="cs-CZ" sz="2400" dirty="0">
                <a:cs typeface="Arial" panose="020B0604020202020204" pitchFamily="34" charset="0"/>
              </a:rPr>
              <a:t>Informačního centra a Ústřední knihovny </a:t>
            </a:r>
          </a:p>
          <a:p>
            <a:pPr marL="0" indent="0" algn="ctr">
              <a:buNone/>
            </a:pPr>
            <a:r>
              <a:rPr lang="cs-CZ" altLang="cs-CZ" sz="2400" dirty="0">
                <a:cs typeface="Arial" panose="020B0604020202020204" pitchFamily="34" charset="0"/>
                <a:hlinkClick r:id="rId2"/>
              </a:rPr>
              <a:t>https://uvis.mendelu.cz/icuk-aktuality</a:t>
            </a:r>
            <a:endParaRPr lang="cs-CZ" alt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76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59999"/>
            <a:ext cx="7920000" cy="810039"/>
          </a:xfrm>
        </p:spPr>
        <p:txBody>
          <a:bodyPr>
            <a:noAutofit/>
          </a:bodyPr>
          <a:lstStyle/>
          <a:p>
            <a:r>
              <a:rPr lang="cs-CZ" sz="2800" b="1" dirty="0"/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51819"/>
            <a:ext cx="8229600" cy="3865414"/>
          </a:xfrm>
        </p:spPr>
        <p:txBody>
          <a:bodyPr>
            <a:normAutofit/>
          </a:bodyPr>
          <a:lstStyle/>
          <a:p>
            <a:pPr marL="271463" lvl="1" indent="-236538">
              <a:lnSpc>
                <a:spcPts val="2400"/>
              </a:lnSpc>
              <a:spcBef>
                <a:spcPts val="600"/>
              </a:spcBef>
              <a:buClr>
                <a:srgbClr val="306635"/>
              </a:buClr>
              <a:buNone/>
            </a:pPr>
            <a:r>
              <a:rPr lang="cs-CZ" sz="2000" dirty="0"/>
              <a:t>1. ujasnit si, co chci hledat</a:t>
            </a:r>
          </a:p>
          <a:p>
            <a:pPr marL="354013" lvl="1" indent="-319088">
              <a:lnSpc>
                <a:spcPts val="2400"/>
              </a:lnSpc>
              <a:spcBef>
                <a:spcPts val="600"/>
              </a:spcBef>
              <a:buClr>
                <a:srgbClr val="306635"/>
              </a:buClr>
              <a:buNone/>
            </a:pPr>
            <a:r>
              <a:rPr lang="cs-CZ" sz="2000" dirty="0"/>
              <a:t>2. stanovit klíčová slova – deskriptory (</a:t>
            </a:r>
            <a:r>
              <a:rPr lang="cs-CZ" sz="2000" dirty="0" err="1"/>
              <a:t>descriptors</a:t>
            </a:r>
            <a:r>
              <a:rPr lang="cs-CZ" sz="2000" dirty="0"/>
              <a:t>, </a:t>
            </a:r>
            <a:r>
              <a:rPr lang="cs-CZ" sz="2000" dirty="0" err="1"/>
              <a:t>keywords</a:t>
            </a:r>
            <a:r>
              <a:rPr lang="cs-CZ" sz="2000" dirty="0"/>
              <a:t>,  </a:t>
            </a:r>
            <a:r>
              <a:rPr lang="cs-CZ" sz="2000" dirty="0" err="1"/>
              <a:t>headings</a:t>
            </a:r>
            <a:r>
              <a:rPr lang="cs-CZ" sz="2000" dirty="0"/>
              <a:t> </a:t>
            </a:r>
            <a:r>
              <a:rPr lang="cs-CZ" sz="2000" dirty="0" err="1"/>
              <a:t>words</a:t>
            </a:r>
            <a:r>
              <a:rPr lang="cs-CZ" sz="2000" dirty="0"/>
              <a:t>)</a:t>
            </a:r>
          </a:p>
          <a:p>
            <a:pPr marL="271463" lvl="1" indent="-236538">
              <a:lnSpc>
                <a:spcPts val="2400"/>
              </a:lnSpc>
              <a:spcBef>
                <a:spcPts val="600"/>
              </a:spcBef>
              <a:buClr>
                <a:srgbClr val="306635"/>
              </a:buClr>
              <a:buNone/>
            </a:pPr>
            <a:r>
              <a:rPr lang="cs-CZ" sz="2000" dirty="0"/>
              <a:t>3. upřesnit je pomocí tezauru databáze, pokud ho má (CAB </a:t>
            </a:r>
            <a:r>
              <a:rPr lang="cs-CZ" sz="2000" dirty="0" err="1"/>
              <a:t>Abstracts</a:t>
            </a:r>
            <a:r>
              <a:rPr lang="cs-CZ" sz="2000" dirty="0"/>
              <a:t>)</a:t>
            </a:r>
          </a:p>
          <a:p>
            <a:pPr lvl="1">
              <a:lnSpc>
                <a:spcPts val="2400"/>
              </a:lnSpc>
              <a:buClr>
                <a:srgbClr val="646464"/>
              </a:buClr>
              <a:buSzPct val="80000"/>
              <a:buFontTx/>
              <a:buChar char="●"/>
            </a:pPr>
            <a:r>
              <a:rPr lang="cs-CZ" sz="2000" dirty="0" err="1">
                <a:solidFill>
                  <a:srgbClr val="292929"/>
                </a:solidFill>
              </a:rPr>
              <a:t>Broader</a:t>
            </a:r>
            <a:r>
              <a:rPr lang="cs-CZ" sz="2000" dirty="0">
                <a:solidFill>
                  <a:srgbClr val="292929"/>
                </a:solidFill>
              </a:rPr>
              <a:t> </a:t>
            </a:r>
            <a:r>
              <a:rPr lang="cs-CZ" sz="2000" dirty="0" err="1">
                <a:solidFill>
                  <a:srgbClr val="292929"/>
                </a:solidFill>
              </a:rPr>
              <a:t>terms</a:t>
            </a:r>
            <a:r>
              <a:rPr lang="cs-CZ" sz="2000" dirty="0">
                <a:solidFill>
                  <a:srgbClr val="292929"/>
                </a:solidFill>
              </a:rPr>
              <a:t> (BT) – hierarchicky nadřazený deskriptor </a:t>
            </a:r>
          </a:p>
          <a:p>
            <a:pPr lvl="1">
              <a:lnSpc>
                <a:spcPts val="2400"/>
              </a:lnSpc>
              <a:buClr>
                <a:srgbClr val="646464"/>
              </a:buClr>
              <a:buSzPct val="80000"/>
              <a:buFontTx/>
              <a:buChar char="●"/>
            </a:pPr>
            <a:r>
              <a:rPr lang="cs-CZ" sz="2000" dirty="0" err="1">
                <a:solidFill>
                  <a:srgbClr val="292929"/>
                </a:solidFill>
              </a:rPr>
              <a:t>Narrower</a:t>
            </a:r>
            <a:r>
              <a:rPr lang="cs-CZ" sz="2000" dirty="0">
                <a:solidFill>
                  <a:srgbClr val="292929"/>
                </a:solidFill>
              </a:rPr>
              <a:t> </a:t>
            </a:r>
            <a:r>
              <a:rPr lang="cs-CZ" sz="2000" dirty="0" err="1">
                <a:solidFill>
                  <a:srgbClr val="292929"/>
                </a:solidFill>
              </a:rPr>
              <a:t>terms</a:t>
            </a:r>
            <a:r>
              <a:rPr lang="cs-CZ" sz="2000" dirty="0">
                <a:solidFill>
                  <a:srgbClr val="292929"/>
                </a:solidFill>
              </a:rPr>
              <a:t> (NT) – hierarchicky podřazený deskriptor</a:t>
            </a:r>
          </a:p>
          <a:p>
            <a:pPr lvl="1">
              <a:lnSpc>
                <a:spcPts val="2400"/>
              </a:lnSpc>
              <a:buClr>
                <a:srgbClr val="646464"/>
              </a:buClr>
              <a:buSzPct val="80000"/>
              <a:buFontTx/>
              <a:buChar char="●"/>
            </a:pPr>
            <a:r>
              <a:rPr lang="cs-CZ" sz="2000" dirty="0" err="1">
                <a:solidFill>
                  <a:srgbClr val="292929"/>
                </a:solidFill>
              </a:rPr>
              <a:t>Related</a:t>
            </a:r>
            <a:r>
              <a:rPr lang="cs-CZ" sz="2000" dirty="0">
                <a:solidFill>
                  <a:srgbClr val="292929"/>
                </a:solidFill>
              </a:rPr>
              <a:t> </a:t>
            </a:r>
            <a:r>
              <a:rPr lang="cs-CZ" sz="2000" dirty="0" err="1">
                <a:solidFill>
                  <a:srgbClr val="292929"/>
                </a:solidFill>
              </a:rPr>
              <a:t>terms</a:t>
            </a:r>
            <a:r>
              <a:rPr lang="cs-CZ" sz="2000" dirty="0">
                <a:solidFill>
                  <a:srgbClr val="292929"/>
                </a:solidFill>
              </a:rPr>
              <a:t> (RT) – asociovaný deskriptor (souvisí s jiným deskriptorem, ale neexistuje mezi nimi vztah ekvivalence ani hierarchie)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Clr>
                <a:srgbClr val="646464"/>
              </a:buClr>
              <a:buSzPct val="80000"/>
              <a:buFontTx/>
              <a:buChar char="●"/>
            </a:pPr>
            <a:r>
              <a:rPr lang="cs-CZ" sz="2000" dirty="0" err="1">
                <a:solidFill>
                  <a:srgbClr val="292929"/>
                </a:solidFill>
              </a:rPr>
              <a:t>Used</a:t>
            </a:r>
            <a:r>
              <a:rPr lang="cs-CZ" sz="2000" dirty="0">
                <a:solidFill>
                  <a:srgbClr val="292929"/>
                </a:solidFill>
              </a:rPr>
              <a:t> </a:t>
            </a:r>
            <a:r>
              <a:rPr lang="cs-CZ" sz="2000" dirty="0" err="1">
                <a:solidFill>
                  <a:srgbClr val="292929"/>
                </a:solidFill>
              </a:rPr>
              <a:t>for</a:t>
            </a:r>
            <a:r>
              <a:rPr lang="cs-CZ" sz="2000" dirty="0">
                <a:solidFill>
                  <a:srgbClr val="292929"/>
                </a:solidFill>
              </a:rPr>
              <a:t> – ekvivalentní vztah</a:t>
            </a:r>
            <a:endParaRPr lang="cs-CZ" sz="2000" dirty="0">
              <a:solidFill>
                <a:srgbClr val="292929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099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920000" cy="800206"/>
          </a:xfrm>
        </p:spPr>
        <p:txBody>
          <a:bodyPr>
            <a:noAutofit/>
          </a:bodyPr>
          <a:lstStyle/>
          <a:p>
            <a:r>
              <a:rPr lang="cs-CZ" sz="2800" b="1" dirty="0"/>
              <a:t>Základy tvorby rešeršního dotazu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1"/>
          </a:xfrm>
        </p:spPr>
        <p:txBody>
          <a:bodyPr>
            <a:normAutofit/>
          </a:bodyPr>
          <a:lstStyle/>
          <a:p>
            <a:pPr lvl="1">
              <a:buClr>
                <a:schemeClr val="hlink"/>
              </a:buClr>
              <a:buNone/>
            </a:pPr>
            <a:r>
              <a:rPr lang="cs-CZ" sz="2000" dirty="0"/>
              <a:t>4. sestavit vyhledávací profil pomocí booleovských operátorů (and, </a:t>
            </a:r>
            <a:r>
              <a:rPr lang="cs-CZ" sz="2000" dirty="0" err="1"/>
              <a:t>or</a:t>
            </a:r>
            <a:r>
              <a:rPr lang="cs-CZ" sz="2000" dirty="0"/>
              <a:t>, not), </a:t>
            </a:r>
            <a:r>
              <a:rPr lang="cs-CZ" sz="2000" dirty="0" err="1"/>
              <a:t>proximitních</a:t>
            </a:r>
            <a:r>
              <a:rPr lang="cs-CZ" sz="2000" dirty="0"/>
              <a:t> operátorů (</a:t>
            </a:r>
            <a:r>
              <a:rPr lang="cs-CZ" sz="2000" dirty="0" err="1"/>
              <a:t>near</a:t>
            </a:r>
            <a:r>
              <a:rPr lang="cs-CZ" sz="2000" dirty="0"/>
              <a:t>, </a:t>
            </a:r>
            <a:r>
              <a:rPr lang="cs-CZ" sz="2000" dirty="0" err="1"/>
              <a:t>same</a:t>
            </a:r>
            <a:r>
              <a:rPr lang="cs-CZ" sz="2000" dirty="0"/>
              <a:t>, </a:t>
            </a:r>
            <a:r>
              <a:rPr lang="cs-CZ" sz="2000" dirty="0" err="1"/>
              <a:t>adj</a:t>
            </a:r>
            <a:r>
              <a:rPr lang="cs-CZ" sz="2000" dirty="0"/>
              <a:t>, w/ ...), </a:t>
            </a:r>
            <a:r>
              <a:rPr lang="cs-CZ" sz="2000" dirty="0" err="1"/>
              <a:t>wild</a:t>
            </a:r>
            <a:r>
              <a:rPr lang="cs-CZ" sz="2000" dirty="0"/>
              <a:t> </a:t>
            </a:r>
            <a:r>
              <a:rPr lang="cs-CZ" sz="2000" dirty="0" err="1"/>
              <a:t>cards</a:t>
            </a:r>
            <a:r>
              <a:rPr lang="cs-CZ" sz="2000" dirty="0"/>
              <a:t> (</a:t>
            </a:r>
            <a:r>
              <a:rPr lang="en-US" sz="2000" dirty="0"/>
              <a:t>*, $</a:t>
            </a:r>
            <a:r>
              <a:rPr lang="cs-CZ" sz="2000" dirty="0"/>
              <a:t>, ...). </a:t>
            </a:r>
          </a:p>
          <a:p>
            <a:pPr lvl="1">
              <a:buClr>
                <a:schemeClr val="hlink"/>
              </a:buClr>
              <a:buNone/>
            </a:pPr>
            <a:r>
              <a:rPr lang="cs-CZ" sz="2000" dirty="0"/>
              <a:t>	</a:t>
            </a:r>
          </a:p>
          <a:p>
            <a:pPr lvl="1">
              <a:buClr>
                <a:schemeClr val="hlink"/>
              </a:buClr>
              <a:buNone/>
            </a:pPr>
            <a:r>
              <a:rPr lang="cs-CZ" sz="2000" dirty="0"/>
              <a:t>	</a:t>
            </a:r>
            <a:r>
              <a:rPr lang="cs-CZ" sz="2000" b="1" dirty="0"/>
              <a:t>Použití </a:t>
            </a:r>
            <a:r>
              <a:rPr lang="cs-CZ" sz="2000" b="1" dirty="0" err="1"/>
              <a:t>proximitních</a:t>
            </a:r>
            <a:r>
              <a:rPr lang="cs-CZ" sz="2000" b="1" dirty="0"/>
              <a:t> operátorů a </a:t>
            </a:r>
            <a:r>
              <a:rPr lang="cs-CZ" sz="2000" b="1" dirty="0" err="1"/>
              <a:t>wildcards</a:t>
            </a:r>
            <a:r>
              <a:rPr lang="cs-CZ" sz="2000" b="1" dirty="0"/>
              <a:t> si ověřit  v HELP dané databáze</a:t>
            </a:r>
          </a:p>
          <a:p>
            <a:pPr lvl="1">
              <a:buClr>
                <a:schemeClr val="hlink"/>
              </a:buClr>
              <a:buNone/>
            </a:pPr>
            <a:endParaRPr lang="cs-CZ" sz="2000" dirty="0"/>
          </a:p>
          <a:p>
            <a:pPr lvl="1">
              <a:buClr>
                <a:schemeClr val="hlink"/>
              </a:buClr>
              <a:buNone/>
            </a:pPr>
            <a:r>
              <a:rPr lang="cs-CZ" sz="2000" dirty="0"/>
              <a:t>5. málo (hodně) vyhledaných záznamů  </a:t>
            </a:r>
            <a:r>
              <a:rPr lang="cs-CZ" sz="2000" b="1" dirty="0">
                <a:sym typeface="Wingdings" pitchFamily="2" charset="2"/>
              </a:rPr>
              <a:t>  </a:t>
            </a:r>
            <a:r>
              <a:rPr lang="cs-CZ" sz="2000" dirty="0">
                <a:sym typeface="Wingdings" pitchFamily="2" charset="2"/>
              </a:rPr>
              <a:t>zpřesnit dotaz</a:t>
            </a:r>
          </a:p>
        </p:txBody>
      </p:sp>
      <p:sp>
        <p:nvSpPr>
          <p:cNvPr id="6" name="Litebulb"/>
          <p:cNvSpPr>
            <a:spLocks noEditPoints="1" noChangeArrowheads="1"/>
          </p:cNvSpPr>
          <p:nvPr/>
        </p:nvSpPr>
        <p:spPr bwMode="auto">
          <a:xfrm>
            <a:off x="720141" y="2817529"/>
            <a:ext cx="4318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20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59999"/>
            <a:ext cx="7920000" cy="918295"/>
          </a:xfrm>
        </p:spPr>
        <p:txBody>
          <a:bodyPr/>
          <a:lstStyle/>
          <a:p>
            <a:r>
              <a:rPr lang="cs-CZ" sz="2800" dirty="0"/>
              <a:t>Jak získat plné texty?</a:t>
            </a:r>
            <a:br>
              <a:rPr lang="cs-CZ" sz="2800" dirty="0"/>
            </a:br>
            <a:r>
              <a:rPr lang="cs-CZ" sz="2800" dirty="0"/>
              <a:t>Meziknihovní výpůjční služba (MVS)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1455576"/>
            <a:ext cx="7920000" cy="4772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Je určena pro vědecké a pedagogické pracovníky a studenty všech forem studia na MENDELU.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http://uvis.mendelu.cz/icuk-nase-sluzby#mvs</a:t>
            </a:r>
            <a:r>
              <a:rPr lang="cs-CZ" sz="2000" dirty="0"/>
              <a:t> </a:t>
            </a:r>
          </a:p>
          <a:p>
            <a:pPr marL="0" indent="0">
              <a:buNone/>
            </a:pPr>
            <a:endParaRPr lang="cs-CZ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972823" y="2722300"/>
            <a:ext cx="1745131" cy="3223539"/>
            <a:chOff x="741630" y="2134471"/>
            <a:chExt cx="1745131" cy="3223539"/>
          </a:xfrm>
        </p:grpSpPr>
        <p:pic>
          <p:nvPicPr>
            <p:cNvPr id="4" name="Obrázek 3" descr="Výřez obrazovk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30" y="2134471"/>
              <a:ext cx="1745131" cy="3223539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5" name="Zaoblený obdélník 4"/>
            <p:cNvSpPr/>
            <p:nvPr/>
          </p:nvSpPr>
          <p:spPr>
            <a:xfrm>
              <a:off x="793102" y="3461657"/>
              <a:ext cx="942392" cy="24259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299227" y="2825737"/>
            <a:ext cx="4687499" cy="2690093"/>
            <a:chOff x="3300538" y="2401193"/>
            <a:chExt cx="4687499" cy="2690093"/>
          </a:xfrm>
        </p:grpSpPr>
        <p:pic>
          <p:nvPicPr>
            <p:cNvPr id="6" name="Obrázek 5" descr="Výřez obrazovky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501" y="2401193"/>
              <a:ext cx="4107536" cy="2690093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7" name="Šipka doprava 6"/>
            <p:cNvSpPr/>
            <p:nvPr/>
          </p:nvSpPr>
          <p:spPr>
            <a:xfrm>
              <a:off x="3300538" y="3261048"/>
              <a:ext cx="662473" cy="438539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44230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59999"/>
            <a:ext cx="7920000" cy="918295"/>
          </a:xfrm>
        </p:spPr>
        <p:txBody>
          <a:bodyPr/>
          <a:lstStyle/>
          <a:p>
            <a:r>
              <a:rPr lang="cs-CZ" sz="2800" dirty="0"/>
              <a:t>Jak získat plné texty?</a:t>
            </a:r>
            <a:br>
              <a:rPr lang="cs-CZ" sz="2800" dirty="0"/>
            </a:br>
            <a:r>
              <a:rPr lang="cs-CZ" sz="2800" dirty="0"/>
              <a:t>Meziknihovní výpůjční služba (MVS)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1455576"/>
            <a:ext cx="7920000" cy="477242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Jsem registrovaným čtenářem knihovny MENDELU.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Zajistíme pro Vás:</a:t>
            </a:r>
          </a:p>
          <a:p>
            <a:pPr marL="360000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Tx/>
              <a:buChar char="●"/>
              <a:defRPr/>
            </a:pPr>
            <a:r>
              <a:rPr lang="cs-CZ" dirty="0">
                <a:cs typeface="Arial" panose="020B0604020202020204" pitchFamily="34" charset="0"/>
              </a:rPr>
              <a:t>plné texty článků z časopisů, do kterých univerzita nemá přístup (80 - 200 Kč/článek z ČR, 1 200 Kč/článek mimo ČR)</a:t>
            </a:r>
          </a:p>
          <a:p>
            <a:pPr marL="360000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Tx/>
              <a:buChar char="●"/>
              <a:defRPr/>
            </a:pPr>
            <a:r>
              <a:rPr lang="cs-CZ" dirty="0">
                <a:cs typeface="Arial" panose="020B0604020202020204" pitchFamily="34" charset="0"/>
              </a:rPr>
              <a:t>výpůjčky knih z ČR i zahraničí (Evropa - 300 Kč, Velká Británie a zámoří - 600 Kč) za předpokladu, že nejsou ve fondech MENDELU, brněnských univerzit nebo MZK. </a:t>
            </a:r>
          </a:p>
          <a:p>
            <a:pPr marL="360000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Tx/>
              <a:buChar char="●"/>
              <a:defRPr/>
            </a:pPr>
            <a:r>
              <a:rPr lang="cs-CZ" dirty="0">
                <a:cs typeface="Arial" panose="020B0604020202020204" pitchFamily="34" charset="0"/>
              </a:rPr>
              <a:t>Vyplníte žádanku </a:t>
            </a:r>
            <a:r>
              <a:rPr lang="cs-CZ" dirty="0">
                <a:cs typeface="Arial" panose="020B0604020202020204" pitchFamily="34" charset="0"/>
                <a:hlinkClick r:id="rId2" tooltip="https://is.mendelu.cz/auth/vv/mvs_zadanka.pl"/>
              </a:rPr>
              <a:t>Žádanka MVS pro pracovníky MENDELU</a:t>
            </a:r>
            <a:endParaRPr lang="cs-CZ" dirty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sz="2000" dirty="0"/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Náklady na vnitrostátní MVS hradí Informační centrum, vyšší náklady na zahraniční MVS hradí jednotlivé ústavy MENDELU.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! Konzultujte finanční krytí se svým vedoucím !</a:t>
            </a:r>
          </a:p>
        </p:txBody>
      </p:sp>
    </p:spTree>
    <p:extLst>
      <p:ext uri="{BB962C8B-B14F-4D97-AF65-F5344CB8AC3E}">
        <p14:creationId xmlns:p14="http://schemas.microsoft.com/office/powerpoint/2010/main" val="22046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Zadávání výsledků vědy a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Tx/>
              <a:buChar char="●"/>
              <a:defRPr/>
            </a:pPr>
            <a:r>
              <a:rPr lang="cs-CZ" dirty="0">
                <a:cs typeface="Arial" panose="020B0604020202020204" pitchFamily="34" charset="0"/>
              </a:rPr>
              <a:t>Informace na </a:t>
            </a:r>
            <a:r>
              <a:rPr lang="cs-CZ" dirty="0">
                <a:hlinkClick r:id="rId2"/>
              </a:rPr>
              <a:t>http://uvis.mendelu.cz/icuk-zadavani-vysledku-vav-do-obd</a:t>
            </a:r>
            <a:r>
              <a:rPr lang="cs-CZ" dirty="0"/>
              <a:t> </a:t>
            </a:r>
          </a:p>
          <a:p>
            <a:pPr marL="360000"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6464"/>
              </a:buClr>
              <a:buFontTx/>
              <a:buChar char="●"/>
              <a:defRPr/>
            </a:pPr>
            <a:r>
              <a:rPr lang="cs-CZ" altLang="cs-CZ" dirty="0">
                <a:cs typeface="Arial" panose="020B0604020202020204" pitchFamily="34" charset="0"/>
              </a:rPr>
              <a:t>Hlášenka o vzniku výsledku vědy a výzkumu</a:t>
            </a:r>
            <a:endParaRPr lang="cs-CZ" dirty="0"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20" y="2284531"/>
            <a:ext cx="7430538" cy="3938486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8025743">
            <a:off x="7437261" y="4761765"/>
            <a:ext cx="485370" cy="231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8025743">
            <a:off x="7820753" y="2419057"/>
            <a:ext cx="485370" cy="2319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449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697" y="381462"/>
            <a:ext cx="7920000" cy="504000"/>
          </a:xfrm>
        </p:spPr>
        <p:txBody>
          <a:bodyPr/>
          <a:lstStyle/>
          <a:p>
            <a:r>
              <a:rPr lang="cs-CZ" sz="2800" dirty="0"/>
              <a:t>Webové stánky pro Vás!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6571" y="839909"/>
            <a:ext cx="78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http://uvis.mendelu.cz/icuk-podpora-vedy</a:t>
            </a:r>
            <a:r>
              <a:rPr lang="cs-CZ" dirty="0"/>
              <a:t> 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358751" y="1395699"/>
            <a:ext cx="8379639" cy="4730272"/>
            <a:chOff x="358751" y="1395699"/>
            <a:chExt cx="8379639" cy="4730272"/>
          </a:xfrm>
        </p:grpSpPr>
        <p:pic>
          <p:nvPicPr>
            <p:cNvPr id="4" name="Obrázek 3" descr="Výřez obrazovk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51" y="1395699"/>
              <a:ext cx="7840749" cy="2981600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5" name="Obrázek 4" descr="Výřez obrazovky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364" y="3158683"/>
              <a:ext cx="2880610" cy="1425063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6" name="Obrázek 5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783" y="3188476"/>
              <a:ext cx="3543607" cy="1188823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8" name="Obrázek 7" descr="Výřez obrazovky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364" y="4746631"/>
              <a:ext cx="5768840" cy="1379340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</p:grpSp>
      <p:sp>
        <p:nvSpPr>
          <p:cNvPr id="11" name="TextovéPole 10"/>
          <p:cNvSpPr txBox="1"/>
          <p:nvPr/>
        </p:nvSpPr>
        <p:spPr>
          <a:xfrm>
            <a:off x="273465" y="4583746"/>
            <a:ext cx="175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Založte si,  řiďte se pokyny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1367327" y="3443955"/>
            <a:ext cx="992630" cy="1346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939895" y="5075465"/>
            <a:ext cx="752030" cy="1546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07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85637"/>
            <a:ext cx="8615640" cy="504000"/>
          </a:xfrm>
        </p:spPr>
        <p:txBody>
          <a:bodyPr/>
          <a:lstStyle/>
          <a:p>
            <a:r>
              <a:rPr lang="cs-CZ" sz="2800" dirty="0"/>
              <a:t>Otevřené publikování = hit současnosti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8000" y="1026367"/>
            <a:ext cx="78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http://uvis.mendelu.cz/otevrene-publikovani</a:t>
            </a:r>
            <a:r>
              <a:rPr lang="cs-CZ" dirty="0"/>
              <a:t> 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4" y="3167407"/>
            <a:ext cx="6452075" cy="2915057"/>
          </a:xfrm>
          <a:prstGeom prst="rect">
            <a:avLst/>
          </a:prstGeom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5" y="1665079"/>
            <a:ext cx="2333951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Citace a citování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48000" y="1026367"/>
            <a:ext cx="784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http://uvis.mendelu.cz/icuk-citace-a-citovani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92" y="1424068"/>
            <a:ext cx="7187217" cy="48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17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Přijďte na naše semináře!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864000"/>
            <a:ext cx="7920000" cy="536400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https://uvis.mendelu.cz/informacni-vzdelavani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F16DE-3D90-4DE2-B46C-975B99E4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63" y="1282890"/>
            <a:ext cx="6792273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18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AB26075-5D2C-470E-8A51-2B8C821C6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32" y="0"/>
            <a:ext cx="5002135" cy="6858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022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Informační zdroje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cs-CZ" sz="2400" b="1" dirty="0"/>
              <a:t>Informační zdroj</a:t>
            </a:r>
            <a:r>
              <a:rPr lang="cs-CZ" sz="2400" dirty="0"/>
              <a:t> (informační pramen) je určitá množina dat či informací, která je zaznamenána na nosiči informací.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cs-CZ" sz="3000" dirty="0">
                <a:solidFill>
                  <a:schemeClr val="tx2"/>
                </a:solidFill>
              </a:rPr>
              <a:t>Tištěné informační zdroje </a:t>
            </a:r>
            <a:r>
              <a:rPr lang="cs-CZ" sz="2400" dirty="0"/>
              <a:t>– knihy, časopisy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cs-CZ" sz="3000" dirty="0">
                <a:solidFill>
                  <a:schemeClr val="tx2"/>
                </a:solidFill>
              </a:rPr>
              <a:t>Elektronické informační zdroje </a:t>
            </a:r>
            <a:r>
              <a:rPr lang="cs-CZ" sz="2400" dirty="0"/>
              <a:t>– databáze, e-časopisy, e-</a:t>
            </a:r>
            <a:r>
              <a:rPr lang="cs-CZ" sz="2400" dirty="0" err="1"/>
              <a:t>born</a:t>
            </a:r>
            <a:r>
              <a:rPr lang="cs-CZ" sz="2400" dirty="0"/>
              <a:t> publikace - jsou dostupné v prostředí počítačových sítí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1600" b="1" dirty="0"/>
              <a:t>Bibliografický záznam </a:t>
            </a:r>
            <a:r>
              <a:rPr lang="cs-CZ" altLang="cs-CZ" sz="1600" dirty="0"/>
              <a:t>– titul, autor, zdroj, adresa autora, rok, deskriptory (klíčová slova)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000" b="1" dirty="0"/>
              <a:t>Bibliografický záznam s abstraktem</a:t>
            </a:r>
            <a:r>
              <a:rPr lang="cs-CZ" altLang="cs-CZ" sz="2000" dirty="0"/>
              <a:t> – obsahuje abstrakt (stručný popis obsahu článku)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cs-CZ" altLang="cs-CZ" sz="2800" b="1" dirty="0"/>
              <a:t>Úplné znění článku</a:t>
            </a:r>
            <a:r>
              <a:rPr lang="cs-CZ" altLang="cs-CZ" sz="2800" dirty="0"/>
              <a:t> (Full Text) = tištěný článek nebo kniha, elektronický článek ve formátu .</a:t>
            </a:r>
            <a:r>
              <a:rPr lang="cs-CZ" altLang="cs-CZ" sz="2800" dirty="0" err="1"/>
              <a:t>pdf</a:t>
            </a:r>
            <a:r>
              <a:rPr lang="cs-CZ" altLang="cs-CZ" sz="2800" dirty="0"/>
              <a:t>, .</a:t>
            </a:r>
            <a:r>
              <a:rPr lang="cs-CZ" altLang="cs-CZ" sz="2800" dirty="0" err="1"/>
              <a:t>html</a:t>
            </a:r>
            <a:r>
              <a:rPr lang="cs-CZ" altLang="cs-CZ" sz="2800" dirty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80609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64853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92D050"/>
                </a:solidFill>
              </a:rPr>
              <a:t>Hodně štěstí ve studiu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7667" y="3375589"/>
            <a:ext cx="7680533" cy="2367185"/>
          </a:xfrm>
        </p:spPr>
        <p:txBody>
          <a:bodyPr>
            <a:normAutofit lnSpcReduction="10000"/>
          </a:bodyPr>
          <a:lstStyle/>
          <a:p>
            <a:pPr algn="l"/>
            <a:endParaRPr lang="cs-CZ" altLang="cs-CZ" b="0" dirty="0"/>
          </a:p>
          <a:p>
            <a:pPr algn="l"/>
            <a:r>
              <a:rPr lang="cs-CZ" altLang="cs-CZ" sz="1900" b="0" dirty="0"/>
              <a:t>Ing. Věra Svobodová </a:t>
            </a:r>
            <a:r>
              <a:rPr lang="cs-CZ" altLang="cs-CZ" sz="1900" b="0" dirty="0">
                <a:hlinkClick r:id="rId2"/>
              </a:rPr>
              <a:t>vera.svobodova@mendelu.cz</a:t>
            </a:r>
            <a:endParaRPr lang="cs-CZ" altLang="cs-CZ" sz="1900" b="0" dirty="0"/>
          </a:p>
          <a:p>
            <a:pPr algn="l"/>
            <a:endParaRPr lang="cs-CZ" altLang="cs-CZ" b="0" dirty="0"/>
          </a:p>
          <a:p>
            <a:pPr algn="l"/>
            <a:r>
              <a:rPr lang="cs-CZ" altLang="cs-CZ" sz="1900" b="0" dirty="0"/>
              <a:t>Ústav vědecko-pedagogických informací a služeb  </a:t>
            </a:r>
          </a:p>
          <a:p>
            <a:pPr algn="l"/>
            <a:r>
              <a:rPr lang="cs-CZ" altLang="cs-CZ" sz="1900" b="0" dirty="0"/>
              <a:t>Mendelova univerzita v Brně</a:t>
            </a:r>
          </a:p>
          <a:p>
            <a:pPr algn="l"/>
            <a:r>
              <a:rPr lang="cs-CZ" sz="1900" b="0" dirty="0">
                <a:hlinkClick r:id="rId3"/>
              </a:rPr>
              <a:t>https://uvis.mendelu.cz/elektronicke-informacni-zdroje</a:t>
            </a:r>
            <a:endParaRPr lang="cs-CZ" sz="1900" b="0" dirty="0"/>
          </a:p>
        </p:txBody>
      </p:sp>
    </p:spTree>
    <p:extLst>
      <p:ext uri="{BB962C8B-B14F-4D97-AF65-F5344CB8AC3E}">
        <p14:creationId xmlns:p14="http://schemas.microsoft.com/office/powerpoint/2010/main" val="35134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286871"/>
            <a:ext cx="7920000" cy="977153"/>
          </a:xfrm>
        </p:spPr>
        <p:txBody>
          <a:bodyPr/>
          <a:lstStyle/>
          <a:p>
            <a:r>
              <a:rPr lang="cs-CZ" altLang="cs-CZ" sz="2800" dirty="0"/>
              <a:t>Kde začnu informace hledat?  </a:t>
            </a:r>
            <a:br>
              <a:rPr lang="cs-CZ" altLang="cs-CZ" sz="2800" dirty="0"/>
            </a:br>
            <a:r>
              <a:rPr lang="cs-CZ" altLang="cs-CZ" sz="2800" dirty="0"/>
              <a:t>V knihovně!   </a:t>
            </a:r>
            <a:r>
              <a:rPr lang="cs-CZ" altLang="cs-CZ" sz="2000" dirty="0">
                <a:hlinkClick r:id="rId2"/>
              </a:rPr>
              <a:t>http://uvis.mendelu.cz/icuk-aktuality</a:t>
            </a:r>
            <a:r>
              <a:rPr lang="cs-CZ" altLang="cs-CZ" sz="2000" dirty="0"/>
              <a:t> 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78" y="3885052"/>
            <a:ext cx="2349645" cy="23669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133B647-9E8F-47B1-A2C2-90FF862E3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00" y="1242511"/>
            <a:ext cx="2372056" cy="495369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2605251-13AB-46D5-ACB6-03A517480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78" y="1264024"/>
            <a:ext cx="1810003" cy="261021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179FA7-055A-4CE1-9384-B398077B1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303" y="1264024"/>
            <a:ext cx="1933845" cy="26102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DE13766-AF3D-4F38-BE4F-923F74ED62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770" y="1264024"/>
            <a:ext cx="1819529" cy="2610214"/>
          </a:xfrm>
          <a:prstGeom prst="rect">
            <a:avLst/>
          </a:prstGeom>
        </p:spPr>
      </p:pic>
      <p:pic>
        <p:nvPicPr>
          <p:cNvPr id="10" name="Grafický objekt 9" descr="Otisky tlapy">
            <a:extLst>
              <a:ext uri="{FF2B5EF4-FFF2-40B4-BE49-F238E27FC236}">
                <a16:creationId xmlns:a16="http://schemas.microsoft.com/office/drawing/2014/main" id="{161765FA-9DD7-44E5-B27B-70C83AA43C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000" y="3070778"/>
            <a:ext cx="358222" cy="3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3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713" y="281600"/>
            <a:ext cx="7886700" cy="805648"/>
          </a:xfrm>
        </p:spPr>
        <p:txBody>
          <a:bodyPr>
            <a:normAutofit/>
          </a:bodyPr>
          <a:lstStyle/>
          <a:p>
            <a:r>
              <a:rPr lang="cs-CZ" sz="2800" dirty="0"/>
              <a:t>Knihovní katalogy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48063" y="499758"/>
            <a:ext cx="372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https://uvis.mendelu.cz/katalog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9C4809B-DF9C-4B9C-9BF0-164A433A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41" y="1702742"/>
            <a:ext cx="8568718" cy="22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00" y="360000"/>
            <a:ext cx="7920000" cy="966776"/>
          </a:xfrm>
        </p:spPr>
        <p:txBody>
          <a:bodyPr>
            <a:noAutofit/>
          </a:bodyPr>
          <a:lstStyle/>
          <a:p>
            <a:r>
              <a:rPr lang="cs-CZ" sz="2800" dirty="0"/>
              <a:t>Elektronické informační zdroje (EIZ)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000" y="1855694"/>
            <a:ext cx="7920000" cy="4372305"/>
          </a:xfrm>
        </p:spPr>
        <p:txBody>
          <a:bodyPr/>
          <a:lstStyle/>
          <a:p>
            <a:pPr>
              <a:buNone/>
            </a:pPr>
            <a:r>
              <a:rPr lang="cs-CZ" sz="2400" b="1" dirty="0"/>
              <a:t>Přístup na adrese:</a:t>
            </a:r>
          </a:p>
          <a:p>
            <a:pPr>
              <a:buNone/>
            </a:pPr>
            <a:endParaRPr lang="cs-CZ" sz="2000" b="1" dirty="0">
              <a:hlinkClick r:id="" action="ppaction://noaction"/>
            </a:endParaRPr>
          </a:p>
          <a:p>
            <a:pPr>
              <a:buNone/>
            </a:pPr>
            <a:r>
              <a:rPr lang="cs-CZ" sz="2000" b="1" dirty="0">
                <a:hlinkClick r:id="" action="ppaction://noaction"/>
              </a:rPr>
              <a:t>http</a:t>
            </a:r>
            <a:r>
              <a:rPr lang="cs-CZ" sz="2000" b="1" dirty="0">
                <a:hlinkClick r:id="rId2"/>
              </a:rPr>
              <a:t>://uvis.mendelu.cz/elektronicke-informacni-zdroje</a:t>
            </a:r>
            <a:r>
              <a:rPr lang="cs-CZ" sz="2000" b="1" dirty="0"/>
              <a:t> </a:t>
            </a:r>
            <a:r>
              <a:rPr lang="cs-CZ" sz="2400" b="1" dirty="0"/>
              <a:t> </a:t>
            </a:r>
          </a:p>
          <a:p>
            <a:pPr marL="358775" indent="-358775">
              <a:buNone/>
            </a:pPr>
            <a:r>
              <a:rPr lang="cs-CZ" sz="2400" b="1" dirty="0"/>
              <a:t>	</a:t>
            </a:r>
          </a:p>
          <a:p>
            <a:pPr marL="358775" indent="-358775">
              <a:buNone/>
            </a:pPr>
            <a:r>
              <a:rPr lang="cs-CZ" sz="2400" b="1" dirty="0"/>
              <a:t>	mendelu.cz/</a:t>
            </a:r>
            <a:r>
              <a:rPr lang="cs-CZ" sz="2400" b="1" dirty="0" err="1"/>
              <a:t>zamestnanec</a:t>
            </a:r>
            <a:r>
              <a:rPr lang="cs-CZ" sz="2400" b="1" dirty="0"/>
              <a:t>/pro-akademiky-a-</a:t>
            </a:r>
            <a:r>
              <a:rPr lang="cs-CZ" sz="2400" b="1" dirty="0" err="1"/>
              <a:t>vedce</a:t>
            </a:r>
            <a:r>
              <a:rPr lang="cs-CZ" sz="2400" b="1" dirty="0"/>
              <a:t>/elektronické informační zdroje/e-zdroje</a:t>
            </a:r>
          </a:p>
          <a:p>
            <a:pPr marL="358775" indent="-358775">
              <a:buNone/>
            </a:pPr>
            <a:r>
              <a:rPr lang="cs-CZ" sz="2000" i="1" dirty="0"/>
              <a:t>	(na stránce je nutno srolovat dolů)</a:t>
            </a:r>
          </a:p>
        </p:txBody>
      </p:sp>
    </p:spTree>
    <p:extLst>
      <p:ext uri="{BB962C8B-B14F-4D97-AF65-F5344CB8AC3E}">
        <p14:creationId xmlns:p14="http://schemas.microsoft.com/office/powerpoint/2010/main" val="359298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EIZ – licenční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lvl="1" indent="0">
              <a:lnSpc>
                <a:spcPct val="100000"/>
              </a:lnSpc>
              <a:spcBef>
                <a:spcPts val="0"/>
              </a:spcBef>
              <a:buClr>
                <a:srgbClr val="3333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chemeClr val="tx2">
                    <a:shade val="30000"/>
                    <a:satMod val="150000"/>
                  </a:schemeClr>
                </a:solidFill>
                <a:cs typeface="Arial" pitchFamily="34" charset="0"/>
              </a:rPr>
              <a:t>Dodržujte licenční podmínky !</a:t>
            </a:r>
          </a:p>
          <a:p>
            <a:pPr marL="108000" lvl="1" indent="0">
              <a:lnSpc>
                <a:spcPct val="100000"/>
              </a:lnSpc>
              <a:spcBef>
                <a:spcPts val="0"/>
              </a:spcBef>
              <a:buClr>
                <a:srgbClr val="3333FF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cs-CZ" sz="1800" dirty="0">
                <a:solidFill>
                  <a:schemeClr val="tx2">
                    <a:shade val="30000"/>
                    <a:satMod val="150000"/>
                  </a:schemeClr>
                </a:solidFill>
                <a:cs typeface="Arial" pitchFamily="34" charset="0"/>
              </a:rPr>
              <a:t>(</a:t>
            </a:r>
            <a:r>
              <a:rPr lang="cs-CZ" sz="1800" dirty="0" err="1"/>
              <a:t>Terms</a:t>
            </a:r>
            <a:r>
              <a:rPr lang="cs-CZ" sz="1800" dirty="0"/>
              <a:t> and </a:t>
            </a:r>
            <a:r>
              <a:rPr lang="cs-CZ" sz="1800" dirty="0" err="1"/>
              <a:t>Conditions</a:t>
            </a:r>
            <a:r>
              <a:rPr lang="cs-CZ" sz="1800" dirty="0"/>
              <a:t>, </a:t>
            </a:r>
            <a:r>
              <a:rPr lang="cs-CZ" sz="1800" dirty="0" err="1"/>
              <a:t>Terms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Use, Copyright Notes)</a:t>
            </a:r>
          </a:p>
          <a:p>
            <a:pPr marL="108000" lvl="1" indent="0">
              <a:lnSpc>
                <a:spcPct val="100000"/>
              </a:lnSpc>
              <a:spcBef>
                <a:spcPts val="0"/>
              </a:spcBef>
              <a:buClr>
                <a:srgbClr val="3333FF"/>
              </a:buClr>
              <a:buSzPct val="80000"/>
              <a:buFont typeface="Wingdings" panose="05000000000000000000" pitchFamily="2" charset="2"/>
              <a:buNone/>
              <a:defRPr/>
            </a:pPr>
            <a:endParaRPr lang="cs-CZ" dirty="0">
              <a:solidFill>
                <a:schemeClr val="tx2">
                  <a:shade val="30000"/>
                  <a:satMod val="150000"/>
                </a:schemeClr>
              </a:solidFill>
              <a:cs typeface="Arial" pitchFamily="34" charset="0"/>
            </a:endParaRPr>
          </a:p>
          <a:p>
            <a:pPr marL="18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Články z licencovaných zdrojů je možné stahovat a tisknout pouze pro vlastní potřebu, potřebu výuky a výzkumu (další šíření těchto materiálů není přípustné).</a:t>
            </a:r>
          </a:p>
          <a:p>
            <a:pPr marL="180000">
              <a:lnSpc>
                <a:spcPct val="100000"/>
              </a:lnSpc>
              <a:spcBef>
                <a:spcPts val="0"/>
              </a:spcBef>
              <a:defRPr/>
            </a:pPr>
            <a:endParaRPr lang="cs-CZ" sz="2000" dirty="0"/>
          </a:p>
          <a:p>
            <a:pPr marL="180000" lvl="1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Hromadné stahování dat z kteréhokoliv zdroje zjevně převyšující aktuální osobní potřebu či předávání dat ze zdroje dalším osobám je považováno za porušení licenčních podmínek a může vést k zablokování přístupu k licenčnímu zdroji pro celou univerzitu.</a:t>
            </a:r>
          </a:p>
        </p:txBody>
      </p:sp>
    </p:spTree>
    <p:extLst>
      <p:ext uri="{BB962C8B-B14F-4D97-AF65-F5344CB8AC3E}">
        <p14:creationId xmlns:p14="http://schemas.microsoft.com/office/powerpoint/2010/main" val="226662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Existují české zdroje?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06" y="1104322"/>
            <a:ext cx="6504940" cy="5003800"/>
          </a:xfrm>
        </p:spPr>
      </p:pic>
    </p:spTree>
    <p:extLst>
      <p:ext uri="{BB962C8B-B14F-4D97-AF65-F5344CB8AC3E}">
        <p14:creationId xmlns:p14="http://schemas.microsoft.com/office/powerpoint/2010/main" val="326272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Volně přístupné zahraniční zdroje</a:t>
            </a:r>
          </a:p>
        </p:txBody>
      </p:sp>
      <p:pic>
        <p:nvPicPr>
          <p:cNvPr id="8" name="Zástupný symbol pro obsah 7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4" y="864000"/>
            <a:ext cx="3943855" cy="5271880"/>
          </a:xfrm>
        </p:spPr>
      </p:pic>
      <p:grpSp>
        <p:nvGrpSpPr>
          <p:cNvPr id="6" name="Skupina 5"/>
          <p:cNvGrpSpPr/>
          <p:nvPr/>
        </p:nvGrpSpPr>
        <p:grpSpPr>
          <a:xfrm>
            <a:off x="3409590" y="1635701"/>
            <a:ext cx="5642043" cy="2130357"/>
            <a:chOff x="3093396" y="1575881"/>
            <a:chExt cx="5642043" cy="2130357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5148" y="1575881"/>
              <a:ext cx="4990291" cy="2130357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5" name="Šipka doprava 4"/>
            <p:cNvSpPr/>
            <p:nvPr/>
          </p:nvSpPr>
          <p:spPr>
            <a:xfrm>
              <a:off x="3093396" y="1820253"/>
              <a:ext cx="478746" cy="17946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137316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-knihovna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-knihovna" id="{7328EDBD-91FC-47E3-9BC4-D497818B4BF0}" vid="{7A02B707-8E66-4C9F-BC00-47D3E08243C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Motiv-knihovna</Template>
  <TotalTime>853</TotalTime>
  <Words>1338</Words>
  <Application>Microsoft Office PowerPoint</Application>
  <PresentationFormat>Předvádění na obrazovce (4:3)</PresentationFormat>
  <Paragraphs>175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Britannic Bold</vt:lpstr>
      <vt:lpstr>Calibri</vt:lpstr>
      <vt:lpstr>Wingdings</vt:lpstr>
      <vt:lpstr>Wingdings 2</vt:lpstr>
      <vt:lpstr>Motiv-knihovna</vt:lpstr>
      <vt:lpstr>Informační zdroje doktorského studia Agronomické fakulty</vt:lpstr>
      <vt:lpstr>Nejčastěji kladené otázky:</vt:lpstr>
      <vt:lpstr>Informační zdroje</vt:lpstr>
      <vt:lpstr>Kde začnu informace hledat?   V knihovně!   http://uvis.mendelu.cz/icuk-aktuality </vt:lpstr>
      <vt:lpstr>Knihovní katalogy</vt:lpstr>
      <vt:lpstr>Elektronické informační zdroje (EIZ)</vt:lpstr>
      <vt:lpstr>EIZ – licenční podmínky</vt:lpstr>
      <vt:lpstr>Existují české zdroje?</vt:lpstr>
      <vt:lpstr>Volně přístupné zahraniční zdroje</vt:lpstr>
      <vt:lpstr>Licencované databáze dostupné na MENDELU</vt:lpstr>
      <vt:lpstr>Licencované databáze dostupné na MENDELU</vt:lpstr>
      <vt:lpstr>Online publikace od A do Z   aneb do čeho máme online přístup</vt:lpstr>
      <vt:lpstr>Elektronické knihy</vt:lpstr>
      <vt:lpstr>CAB Abstracts</vt:lpstr>
      <vt:lpstr>CAB eBooks</vt:lpstr>
      <vt:lpstr>CABI Compendia</vt:lpstr>
      <vt:lpstr>CABI Compendia</vt:lpstr>
      <vt:lpstr>Web of Science</vt:lpstr>
      <vt:lpstr>Scopus</vt:lpstr>
      <vt:lpstr>Základy tvorby rešeršního dotazu</vt:lpstr>
      <vt:lpstr>Základy tvorby rešeršního dotazu (2)</vt:lpstr>
      <vt:lpstr>Jak získat plné texty? Meziknihovní výpůjční služba (MVS)</vt:lpstr>
      <vt:lpstr>Jak získat plné texty? Meziknihovní výpůjční služba (MVS)</vt:lpstr>
      <vt:lpstr>Zadávání výsledků vědy a výzkumu</vt:lpstr>
      <vt:lpstr>Webové stánky pro Vás!</vt:lpstr>
      <vt:lpstr>Otevřené publikování = hit současnosti</vt:lpstr>
      <vt:lpstr>Citace a citování</vt:lpstr>
      <vt:lpstr>Přijďte na naše semináře!</vt:lpstr>
      <vt:lpstr>Prezentace aplikace PowerPoint</vt:lpstr>
      <vt:lpstr>Hodně štěstí ve studiu</vt:lpstr>
    </vt:vector>
  </TitlesOfParts>
  <Company>Mendelova unverzita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Kratochvílová</dc:creator>
  <cp:lastModifiedBy>Věra Svobodová</cp:lastModifiedBy>
  <cp:revision>71</cp:revision>
  <dcterms:created xsi:type="dcterms:W3CDTF">2019-09-13T17:22:58Z</dcterms:created>
  <dcterms:modified xsi:type="dcterms:W3CDTF">2023-09-13T15:19:31Z</dcterms:modified>
</cp:coreProperties>
</file>