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44" r:id="rId2"/>
  </p:sldMasterIdLst>
  <p:notesMasterIdLst>
    <p:notesMasterId r:id="rId25"/>
  </p:notesMasterIdLst>
  <p:sldIdLst>
    <p:sldId id="1880" r:id="rId3"/>
    <p:sldId id="2334" r:id="rId4"/>
    <p:sldId id="2306" r:id="rId5"/>
    <p:sldId id="2305" r:id="rId6"/>
    <p:sldId id="2336" r:id="rId7"/>
    <p:sldId id="2304" r:id="rId8"/>
    <p:sldId id="2307" r:id="rId9"/>
    <p:sldId id="2308" r:id="rId10"/>
    <p:sldId id="2309" r:id="rId11"/>
    <p:sldId id="2310" r:id="rId12"/>
    <p:sldId id="2493" r:id="rId13"/>
    <p:sldId id="2495" r:id="rId14"/>
    <p:sldId id="2494" r:id="rId15"/>
    <p:sldId id="2323" r:id="rId16"/>
    <p:sldId id="2324" r:id="rId17"/>
    <p:sldId id="2497" r:id="rId18"/>
    <p:sldId id="2313" r:id="rId19"/>
    <p:sldId id="2483" r:id="rId20"/>
    <p:sldId id="646" r:id="rId21"/>
    <p:sldId id="2405" r:id="rId22"/>
    <p:sldId id="2479" r:id="rId23"/>
    <p:sldId id="2303" r:id="rId24"/>
  </p:sldIdLst>
  <p:sldSz cx="12192000" cy="6858000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š Pavlata" initials="LP" lastIdx="15" clrIdx="0">
    <p:extLst>
      <p:ext uri="{19B8F6BF-5375-455C-9EA6-DF929625EA0E}">
        <p15:presenceInfo xmlns:p15="http://schemas.microsoft.com/office/powerpoint/2012/main" userId="S::qqpavla1@mendelu.cz::79e37cb1-3017-44e6-85c7-30c2bb890e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700"/>
    <a:srgbClr val="EDDDCB"/>
    <a:srgbClr val="B0A89F"/>
    <a:srgbClr val="F6EFE7"/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3932" autoAdjust="0"/>
  </p:normalViewPr>
  <p:slideViewPr>
    <p:cSldViewPr snapToGrid="0">
      <p:cViewPr varScale="1">
        <p:scale>
          <a:sx n="144" d="100"/>
          <a:sy n="144" d="100"/>
        </p:scale>
        <p:origin x="17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B01E1-E59A-4487-896A-968CEE635E50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2215F0-FD34-4936-B6F3-3E6501B679B7}">
      <dgm:prSet custT="1"/>
      <dgm:spPr/>
      <dgm:t>
        <a:bodyPr/>
        <a:lstStyle/>
        <a:p>
          <a:r>
            <a:rPr lang="cs-CZ" sz="4400" b="1" dirty="0"/>
            <a:t>nastupujete do studia v dynamické době</a:t>
          </a:r>
          <a:endParaRPr lang="en-US" sz="4400" dirty="0"/>
        </a:p>
      </dgm:t>
    </dgm:pt>
    <dgm:pt modelId="{45F96F07-AC86-45CC-ACB6-5C7060CE4859}" type="parTrans" cxnId="{8656E605-4564-4741-A106-B6A6E60F6010}">
      <dgm:prSet/>
      <dgm:spPr/>
      <dgm:t>
        <a:bodyPr/>
        <a:lstStyle/>
        <a:p>
          <a:endParaRPr lang="en-US"/>
        </a:p>
      </dgm:t>
    </dgm:pt>
    <dgm:pt modelId="{4C28BB3A-4FB2-456B-8034-CDAC3B1F78F2}" type="sibTrans" cxnId="{8656E605-4564-4741-A106-B6A6E60F6010}">
      <dgm:prSet/>
      <dgm:spPr/>
      <dgm:t>
        <a:bodyPr/>
        <a:lstStyle/>
        <a:p>
          <a:endParaRPr lang="en-US"/>
        </a:p>
      </dgm:t>
    </dgm:pt>
    <dgm:pt modelId="{C5CE1484-BDC6-43D3-9661-8B919F519E68}">
      <dgm:prSet/>
      <dgm:spPr/>
      <dgm:t>
        <a:bodyPr/>
        <a:lstStyle/>
        <a:p>
          <a:r>
            <a:rPr lang="cs-CZ"/>
            <a:t>“nedávno“ se změnil systém studia na kreditní – </a:t>
          </a:r>
          <a:r>
            <a:rPr lang="cs-CZ" b="1"/>
            <a:t>„nové“ akreditace</a:t>
          </a:r>
          <a:endParaRPr lang="en-US"/>
        </a:p>
      </dgm:t>
    </dgm:pt>
    <dgm:pt modelId="{CB73E998-DCF8-4A5F-A84D-026FF75FA595}" type="parTrans" cxnId="{83F3A7A2-5E20-4504-B17A-19EE48231AA5}">
      <dgm:prSet/>
      <dgm:spPr/>
      <dgm:t>
        <a:bodyPr/>
        <a:lstStyle/>
        <a:p>
          <a:endParaRPr lang="en-US"/>
        </a:p>
      </dgm:t>
    </dgm:pt>
    <dgm:pt modelId="{6C0AF370-6AE3-4C16-A391-9B3328778CC4}" type="sibTrans" cxnId="{83F3A7A2-5E20-4504-B17A-19EE48231AA5}">
      <dgm:prSet/>
      <dgm:spPr/>
      <dgm:t>
        <a:bodyPr/>
        <a:lstStyle/>
        <a:p>
          <a:endParaRPr lang="en-US"/>
        </a:p>
      </dgm:t>
    </dgm:pt>
    <dgm:pt modelId="{5EF26D8F-059A-4394-BAE9-E789454CC97E}">
      <dgm:prSet/>
      <dgm:spPr/>
      <dgm:t>
        <a:bodyPr/>
        <a:lstStyle/>
        <a:p>
          <a:r>
            <a:rPr lang="cs-CZ"/>
            <a:t>od 1. září vstoupil v platnost </a:t>
          </a:r>
          <a:r>
            <a:rPr lang="cs-CZ" b="1"/>
            <a:t>nový studijní a zkušební řád</a:t>
          </a:r>
          <a:r>
            <a:rPr lang="cs-CZ"/>
            <a:t> naší univerzity</a:t>
          </a:r>
          <a:endParaRPr lang="en-US"/>
        </a:p>
      </dgm:t>
    </dgm:pt>
    <dgm:pt modelId="{3153A9C7-FAC1-47A0-A4ED-3235C8D5D017}" type="parTrans" cxnId="{8E5DA95C-A5E5-472F-BC5F-098F798B7AF9}">
      <dgm:prSet/>
      <dgm:spPr/>
      <dgm:t>
        <a:bodyPr/>
        <a:lstStyle/>
        <a:p>
          <a:endParaRPr lang="en-US"/>
        </a:p>
      </dgm:t>
    </dgm:pt>
    <dgm:pt modelId="{47B356CD-DF44-448D-BD85-4B85971E682D}" type="sibTrans" cxnId="{8E5DA95C-A5E5-472F-BC5F-098F798B7AF9}">
      <dgm:prSet/>
      <dgm:spPr/>
      <dgm:t>
        <a:bodyPr/>
        <a:lstStyle/>
        <a:p>
          <a:endParaRPr lang="en-US"/>
        </a:p>
      </dgm:t>
    </dgm:pt>
    <dgm:pt modelId="{FF28E34E-6F73-40D0-95F2-44415A61C151}">
      <dgm:prSet/>
      <dgm:spPr/>
      <dgm:t>
        <a:bodyPr/>
        <a:lstStyle/>
        <a:p>
          <a:r>
            <a:rPr lang="cs-CZ"/>
            <a:t>připravuje se </a:t>
          </a:r>
          <a:r>
            <a:rPr lang="cs-CZ" b="1"/>
            <a:t>novela zákona o vysokých školách </a:t>
          </a:r>
          <a:r>
            <a:rPr lang="cs-CZ"/>
            <a:t>– </a:t>
          </a:r>
          <a:r>
            <a:rPr lang="cs-CZ" i="1"/>
            <a:t>„reforma doktorského studia“</a:t>
          </a:r>
          <a:endParaRPr lang="en-US"/>
        </a:p>
      </dgm:t>
    </dgm:pt>
    <dgm:pt modelId="{17FFC263-51A3-4887-89FB-ED189402587A}" type="parTrans" cxnId="{0FA7C656-83A8-4880-BEAA-36A44FB25D07}">
      <dgm:prSet/>
      <dgm:spPr/>
      <dgm:t>
        <a:bodyPr/>
        <a:lstStyle/>
        <a:p>
          <a:endParaRPr lang="en-US"/>
        </a:p>
      </dgm:t>
    </dgm:pt>
    <dgm:pt modelId="{FEBA1285-2F30-41CD-BDF4-1B9360C579D5}" type="sibTrans" cxnId="{0FA7C656-83A8-4880-BEAA-36A44FB25D07}">
      <dgm:prSet/>
      <dgm:spPr/>
      <dgm:t>
        <a:bodyPr/>
        <a:lstStyle/>
        <a:p>
          <a:endParaRPr lang="en-US"/>
        </a:p>
      </dgm:t>
    </dgm:pt>
    <dgm:pt modelId="{86EC4A00-AC41-4AF9-8227-CA698A969B75}" type="pres">
      <dgm:prSet presAssocID="{395B01E1-E59A-4487-896A-968CEE635E50}" presName="Name0" presStyleCnt="0">
        <dgm:presLayoutVars>
          <dgm:dir/>
          <dgm:animLvl val="lvl"/>
          <dgm:resizeHandles val="exact"/>
        </dgm:presLayoutVars>
      </dgm:prSet>
      <dgm:spPr/>
    </dgm:pt>
    <dgm:pt modelId="{C42B23D7-BB75-44E6-A0C5-F98D0E1FEF56}" type="pres">
      <dgm:prSet presAssocID="{E62215F0-FD34-4936-B6F3-3E6501B679B7}" presName="boxAndChildren" presStyleCnt="0"/>
      <dgm:spPr/>
    </dgm:pt>
    <dgm:pt modelId="{47F054AC-49BE-4023-82E4-3241540ACA35}" type="pres">
      <dgm:prSet presAssocID="{E62215F0-FD34-4936-B6F3-3E6501B679B7}" presName="parentTextBox" presStyleLbl="node1" presStyleIdx="0" presStyleCnt="1"/>
      <dgm:spPr/>
    </dgm:pt>
    <dgm:pt modelId="{47805441-70C8-46DA-B4A7-6DB3B3629240}" type="pres">
      <dgm:prSet presAssocID="{E62215F0-FD34-4936-B6F3-3E6501B679B7}" presName="entireBox" presStyleLbl="node1" presStyleIdx="0" presStyleCnt="1"/>
      <dgm:spPr/>
    </dgm:pt>
    <dgm:pt modelId="{198135D9-EE4F-4F0F-951B-E3AF88D9057C}" type="pres">
      <dgm:prSet presAssocID="{E62215F0-FD34-4936-B6F3-3E6501B679B7}" presName="descendantBox" presStyleCnt="0"/>
      <dgm:spPr/>
    </dgm:pt>
    <dgm:pt modelId="{CC48527E-8533-468D-85D4-48B079626859}" type="pres">
      <dgm:prSet presAssocID="{C5CE1484-BDC6-43D3-9661-8B919F519E68}" presName="childTextBox" presStyleLbl="fgAccFollowNode1" presStyleIdx="0" presStyleCnt="3">
        <dgm:presLayoutVars>
          <dgm:bulletEnabled val="1"/>
        </dgm:presLayoutVars>
      </dgm:prSet>
      <dgm:spPr/>
    </dgm:pt>
    <dgm:pt modelId="{46389237-8DF0-4A67-A56E-757F52001C2F}" type="pres">
      <dgm:prSet presAssocID="{5EF26D8F-059A-4394-BAE9-E789454CC97E}" presName="childTextBox" presStyleLbl="fgAccFollowNode1" presStyleIdx="1" presStyleCnt="3">
        <dgm:presLayoutVars>
          <dgm:bulletEnabled val="1"/>
        </dgm:presLayoutVars>
      </dgm:prSet>
      <dgm:spPr/>
    </dgm:pt>
    <dgm:pt modelId="{43ABB87F-E899-485E-8385-7D3BF4A532F2}" type="pres">
      <dgm:prSet presAssocID="{FF28E34E-6F73-40D0-95F2-44415A61C151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8656E605-4564-4741-A106-B6A6E60F6010}" srcId="{395B01E1-E59A-4487-896A-968CEE635E50}" destId="{E62215F0-FD34-4936-B6F3-3E6501B679B7}" srcOrd="0" destOrd="0" parTransId="{45F96F07-AC86-45CC-ACB6-5C7060CE4859}" sibTransId="{4C28BB3A-4FB2-456B-8034-CDAC3B1F78F2}"/>
    <dgm:cxn modelId="{1D70E606-6349-4C87-8565-86DE4C74FFED}" type="presOf" srcId="{E62215F0-FD34-4936-B6F3-3E6501B679B7}" destId="{47F054AC-49BE-4023-82E4-3241540ACA35}" srcOrd="0" destOrd="0" presId="urn:microsoft.com/office/officeart/2005/8/layout/process4"/>
    <dgm:cxn modelId="{F54A0A0C-C38F-471D-AFC8-4AD3A083721A}" type="presOf" srcId="{C5CE1484-BDC6-43D3-9661-8B919F519E68}" destId="{CC48527E-8533-468D-85D4-48B079626859}" srcOrd="0" destOrd="0" presId="urn:microsoft.com/office/officeart/2005/8/layout/process4"/>
    <dgm:cxn modelId="{387C3D12-CCC9-4580-A22A-6DEE5EE7144F}" type="presOf" srcId="{395B01E1-E59A-4487-896A-968CEE635E50}" destId="{86EC4A00-AC41-4AF9-8227-CA698A969B75}" srcOrd="0" destOrd="0" presId="urn:microsoft.com/office/officeart/2005/8/layout/process4"/>
    <dgm:cxn modelId="{E833752C-BAAA-409E-8D6A-81BBEE5EA3FE}" type="presOf" srcId="{FF28E34E-6F73-40D0-95F2-44415A61C151}" destId="{43ABB87F-E899-485E-8385-7D3BF4A532F2}" srcOrd="0" destOrd="0" presId="urn:microsoft.com/office/officeart/2005/8/layout/process4"/>
    <dgm:cxn modelId="{8E5DA95C-A5E5-472F-BC5F-098F798B7AF9}" srcId="{E62215F0-FD34-4936-B6F3-3E6501B679B7}" destId="{5EF26D8F-059A-4394-BAE9-E789454CC97E}" srcOrd="1" destOrd="0" parTransId="{3153A9C7-FAC1-47A0-A4ED-3235C8D5D017}" sibTransId="{47B356CD-DF44-448D-BD85-4B85971E682D}"/>
    <dgm:cxn modelId="{0FA7C656-83A8-4880-BEAA-36A44FB25D07}" srcId="{E62215F0-FD34-4936-B6F3-3E6501B679B7}" destId="{FF28E34E-6F73-40D0-95F2-44415A61C151}" srcOrd="2" destOrd="0" parTransId="{17FFC263-51A3-4887-89FB-ED189402587A}" sibTransId="{FEBA1285-2F30-41CD-BDF4-1B9360C579D5}"/>
    <dgm:cxn modelId="{54CF2D7F-F5A4-4A0F-8D00-E0EFB0052803}" type="presOf" srcId="{5EF26D8F-059A-4394-BAE9-E789454CC97E}" destId="{46389237-8DF0-4A67-A56E-757F52001C2F}" srcOrd="0" destOrd="0" presId="urn:microsoft.com/office/officeart/2005/8/layout/process4"/>
    <dgm:cxn modelId="{8748E382-F961-4F22-A73E-9444FEC97597}" type="presOf" srcId="{E62215F0-FD34-4936-B6F3-3E6501B679B7}" destId="{47805441-70C8-46DA-B4A7-6DB3B3629240}" srcOrd="1" destOrd="0" presId="urn:microsoft.com/office/officeart/2005/8/layout/process4"/>
    <dgm:cxn modelId="{83F3A7A2-5E20-4504-B17A-19EE48231AA5}" srcId="{E62215F0-FD34-4936-B6F3-3E6501B679B7}" destId="{C5CE1484-BDC6-43D3-9661-8B919F519E68}" srcOrd="0" destOrd="0" parTransId="{CB73E998-DCF8-4A5F-A84D-026FF75FA595}" sibTransId="{6C0AF370-6AE3-4C16-A391-9B3328778CC4}"/>
    <dgm:cxn modelId="{E5EBBAEC-CAAE-4368-A831-98A1846FDC0A}" type="presParOf" srcId="{86EC4A00-AC41-4AF9-8227-CA698A969B75}" destId="{C42B23D7-BB75-44E6-A0C5-F98D0E1FEF56}" srcOrd="0" destOrd="0" presId="urn:microsoft.com/office/officeart/2005/8/layout/process4"/>
    <dgm:cxn modelId="{7BFFF04B-280E-496F-A6E8-3D7E6363F771}" type="presParOf" srcId="{C42B23D7-BB75-44E6-A0C5-F98D0E1FEF56}" destId="{47F054AC-49BE-4023-82E4-3241540ACA35}" srcOrd="0" destOrd="0" presId="urn:microsoft.com/office/officeart/2005/8/layout/process4"/>
    <dgm:cxn modelId="{74CEA1CB-4DA2-4C35-98D0-0D0B29F335F9}" type="presParOf" srcId="{C42B23D7-BB75-44E6-A0C5-F98D0E1FEF56}" destId="{47805441-70C8-46DA-B4A7-6DB3B3629240}" srcOrd="1" destOrd="0" presId="urn:microsoft.com/office/officeart/2005/8/layout/process4"/>
    <dgm:cxn modelId="{A5385058-489D-482A-9783-A08C470EE62E}" type="presParOf" srcId="{C42B23D7-BB75-44E6-A0C5-F98D0E1FEF56}" destId="{198135D9-EE4F-4F0F-951B-E3AF88D9057C}" srcOrd="2" destOrd="0" presId="urn:microsoft.com/office/officeart/2005/8/layout/process4"/>
    <dgm:cxn modelId="{87EFEB3A-2E12-4519-B22B-0563C9A12A72}" type="presParOf" srcId="{198135D9-EE4F-4F0F-951B-E3AF88D9057C}" destId="{CC48527E-8533-468D-85D4-48B079626859}" srcOrd="0" destOrd="0" presId="urn:microsoft.com/office/officeart/2005/8/layout/process4"/>
    <dgm:cxn modelId="{34559BB2-02A5-466C-B22F-4D1AB5434BAE}" type="presParOf" srcId="{198135D9-EE4F-4F0F-951B-E3AF88D9057C}" destId="{46389237-8DF0-4A67-A56E-757F52001C2F}" srcOrd="1" destOrd="0" presId="urn:microsoft.com/office/officeart/2005/8/layout/process4"/>
    <dgm:cxn modelId="{91202740-FD55-4607-AA2D-1CD0CA0FA344}" type="presParOf" srcId="{198135D9-EE4F-4F0F-951B-E3AF88D9057C}" destId="{43ABB87F-E899-485E-8385-7D3BF4A532F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5441-70C8-46DA-B4A7-6DB3B3629240}">
      <dsp:nvSpPr>
        <dsp:cNvPr id="0" name=""/>
        <dsp:cNvSpPr/>
      </dsp:nvSpPr>
      <dsp:spPr>
        <a:xfrm>
          <a:off x="0" y="0"/>
          <a:ext cx="6667501" cy="5014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/>
            <a:t>nastupujete do studia v dynamické době</a:t>
          </a:r>
          <a:endParaRPr lang="en-US" sz="4400" kern="1200" dirty="0"/>
        </a:p>
      </dsp:txBody>
      <dsp:txXfrm>
        <a:off x="0" y="0"/>
        <a:ext cx="6667501" cy="2708053"/>
      </dsp:txXfrm>
    </dsp:sp>
    <dsp:sp modelId="{CC48527E-8533-468D-85D4-48B079626859}">
      <dsp:nvSpPr>
        <dsp:cNvPr id="0" name=""/>
        <dsp:cNvSpPr/>
      </dsp:nvSpPr>
      <dsp:spPr>
        <a:xfrm>
          <a:off x="3255" y="2607754"/>
          <a:ext cx="2220329" cy="23068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“nedávno“ se změnil systém studia na kreditní – </a:t>
          </a:r>
          <a:r>
            <a:rPr lang="cs-CZ" sz="2100" b="1" kern="1200"/>
            <a:t>„nové“ akreditace</a:t>
          </a:r>
          <a:endParaRPr lang="en-US" sz="2100" kern="1200"/>
        </a:p>
      </dsp:txBody>
      <dsp:txXfrm>
        <a:off x="3255" y="2607754"/>
        <a:ext cx="2220329" cy="2306859"/>
      </dsp:txXfrm>
    </dsp:sp>
    <dsp:sp modelId="{46389237-8DF0-4A67-A56E-757F52001C2F}">
      <dsp:nvSpPr>
        <dsp:cNvPr id="0" name=""/>
        <dsp:cNvSpPr/>
      </dsp:nvSpPr>
      <dsp:spPr>
        <a:xfrm>
          <a:off x="2223585" y="2607754"/>
          <a:ext cx="2220329" cy="23068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od 1. září vstoupil v platnost </a:t>
          </a:r>
          <a:r>
            <a:rPr lang="cs-CZ" sz="2100" b="1" kern="1200"/>
            <a:t>nový studijní a zkušební řád</a:t>
          </a:r>
          <a:r>
            <a:rPr lang="cs-CZ" sz="2100" kern="1200"/>
            <a:t> naší univerzity</a:t>
          </a:r>
          <a:endParaRPr lang="en-US" sz="2100" kern="1200"/>
        </a:p>
      </dsp:txBody>
      <dsp:txXfrm>
        <a:off x="2223585" y="2607754"/>
        <a:ext cx="2220329" cy="2306859"/>
      </dsp:txXfrm>
    </dsp:sp>
    <dsp:sp modelId="{43ABB87F-E899-485E-8385-7D3BF4A532F2}">
      <dsp:nvSpPr>
        <dsp:cNvPr id="0" name=""/>
        <dsp:cNvSpPr/>
      </dsp:nvSpPr>
      <dsp:spPr>
        <a:xfrm>
          <a:off x="4443915" y="2607754"/>
          <a:ext cx="2220329" cy="23068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připravuje se </a:t>
          </a:r>
          <a:r>
            <a:rPr lang="cs-CZ" sz="2100" b="1" kern="1200"/>
            <a:t>novela zákona o vysokých školách </a:t>
          </a:r>
          <a:r>
            <a:rPr lang="cs-CZ" sz="2100" kern="1200"/>
            <a:t>– </a:t>
          </a:r>
          <a:r>
            <a:rPr lang="cs-CZ" sz="2100" i="1" kern="1200"/>
            <a:t>„reforma doktorského studia“</a:t>
          </a:r>
          <a:endParaRPr lang="en-US" sz="2100" kern="1200"/>
        </a:p>
      </dsp:txBody>
      <dsp:txXfrm>
        <a:off x="4443915" y="2607754"/>
        <a:ext cx="2220329" cy="230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20E7-82AF-4E26-85AF-65FC59D3E94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E330-3EFE-4890-889A-E26227A31D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99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25" y="5375275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6B9147-A472-4F32-BDE1-52761C57B723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05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5105402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5"/>
          </p:nvPr>
        </p:nvSpPr>
        <p:spPr>
          <a:xfrm>
            <a:off x="6181725" y="1200149"/>
            <a:ext cx="5567363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0DBEC-A660-4179-87BA-F9FDCCE6F6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26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91275" y="1702859"/>
            <a:ext cx="5357813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5"/>
          </p:nvPr>
        </p:nvSpPr>
        <p:spPr>
          <a:xfrm>
            <a:off x="6391275" y="2526771"/>
            <a:ext cx="5357813" cy="3662892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4E5ABA-7325-4B35-BE6A-F2A1D0FE907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58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5" y="1447800"/>
            <a:ext cx="5224464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66F41D-DC96-4B80-AD9D-4718997EA7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8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530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9094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76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6"/>
            <a:ext cx="3621080" cy="2533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B77C0B-0F43-4FC1-BB2E-4472577933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75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3039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4856-259C-478A-9166-BA9BC4F23C3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5B-E85E-4FBD-9F94-3ACE8399FF9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7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375275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6B9147-A472-4F32-BDE1-52761C57B723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70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6B9147-A472-4F32-BDE1-52761C57B723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88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6B9147-A472-4F32-BDE1-52761C57B723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1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5535613"/>
            <a:ext cx="181451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6E0892-BDBD-4991-8AD5-F7724EFC1E4E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6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39095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891213"/>
            <a:ext cx="1144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13536C-BE50-4AA7-8055-87FC0E6156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096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934700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0F9FC2-C428-4BE5-AE24-FB759F002F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4875C3-C16D-4568-8037-E43E8DD88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829" y="5828844"/>
            <a:ext cx="132069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9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934700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E46279-1615-41C6-BD79-DEFDBCFD58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50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63B506-3959-4D93-B3EE-59A82EDB11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220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34301" y="1169987"/>
            <a:ext cx="4014788" cy="464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BB44EC-57DD-4F51-832C-D66B87A508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268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5105402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5"/>
          </p:nvPr>
        </p:nvSpPr>
        <p:spPr>
          <a:xfrm>
            <a:off x="6181725" y="1200149"/>
            <a:ext cx="5567363" cy="4610101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0DBEC-A660-4179-87BA-F9FDCCE6F6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43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91275" y="1702859"/>
            <a:ext cx="5357813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5"/>
          </p:nvPr>
        </p:nvSpPr>
        <p:spPr>
          <a:xfrm>
            <a:off x="6391275" y="2526771"/>
            <a:ext cx="5357813" cy="3662892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4E5ABA-7325-4B35-BE6A-F2A1D0FE907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6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5" y="1447800"/>
            <a:ext cx="5224464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66F41D-DC96-4B80-AD9D-4718997EA7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4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9675" y="5535613"/>
            <a:ext cx="181451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6E0892-BDBD-4991-8AD5-F7724EFC1E4E}" type="datetimeFigureOut">
              <a:rPr lang="cs-CZ"/>
              <a:pPr>
                <a:defRPr/>
              </a:pPr>
              <a:t>14.09.2023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720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3073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18580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76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6"/>
            <a:ext cx="3621080" cy="2533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B77C0B-0F43-4FC1-BB2E-4472577933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93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5516563"/>
            <a:ext cx="1838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28897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4856-259C-478A-9166-BA9BC4F23C3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5B-E85E-4FBD-9F94-3ACE8399FF9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3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74930-B69B-F6DE-5D9E-08099F59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DA5F4-38FA-1A0A-2023-C20FAEBC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B40E24-3ECC-CDE7-C047-F2F25FBA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FA75-4F19-46A9-ACA2-EE8F9BB099B1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9D08FB-397F-B165-482A-852AF091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9C7AB-E1B8-25AF-232C-C81F2D4F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1BF7-64BC-48A0-AEE3-3834BCAF2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6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8142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088" y="5891213"/>
            <a:ext cx="1144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13536C-BE50-4AA7-8055-87FC0E6156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69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934700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0F9FC2-C428-4BE5-AE24-FB759F002F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4875C3-C16D-4568-8037-E43E8DD88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9829" y="5828844"/>
            <a:ext cx="1320695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7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934700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E46279-1615-41C6-BD79-DEFDBCFD58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8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63B506-3959-4D93-B3EE-59A82EDB11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61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463" y="5888038"/>
            <a:ext cx="1436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34301" y="1169987"/>
            <a:ext cx="4014788" cy="464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BB44EC-57DD-4F51-832C-D66B87A508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7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2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90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f.mendelu.cz/veda-a-vyzkum/interni-grantova-agentura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10892448" cy="3922341"/>
          </a:xfrm>
        </p:spPr>
        <p:txBody>
          <a:bodyPr>
            <a:normAutofit/>
          </a:bodyPr>
          <a:lstStyle/>
          <a:p>
            <a:r>
              <a:rPr lang="cs-CZ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doktorském studiu</a:t>
            </a:r>
            <a:b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6635CD-B515-4DFB-82FE-B73E781CE1F4}"/>
              </a:ext>
            </a:extLst>
          </p:cNvPr>
          <p:cNvSpPr/>
          <p:nvPr/>
        </p:nvSpPr>
        <p:spPr>
          <a:xfrm>
            <a:off x="7474677" y="380821"/>
            <a:ext cx="43364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doktorského studia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sz="2400" b="1" i="1" dirty="0"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září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FA3EFC-6F63-46F9-BD09-B309FE960352}"/>
              </a:ext>
            </a:extLst>
          </p:cNvPr>
          <p:cNvSpPr txBox="1"/>
          <p:nvPr/>
        </p:nvSpPr>
        <p:spPr>
          <a:xfrm>
            <a:off x="2136371" y="3941411"/>
            <a:ext cx="36534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Ing.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 Ryant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Ph.D.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proděkan pro vědu, výzkum </a:t>
            </a:r>
            <a:b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doktorská studia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42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3FF16F8-D39B-1826-A48A-0940999B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4" y="1169986"/>
            <a:ext cx="7950063" cy="50149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i="1" dirty="0"/>
              <a:t>Studium ve studijním programu probíhá pod vedením školitele.</a:t>
            </a:r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sestavuje</a:t>
            </a:r>
            <a:r>
              <a:rPr lang="cs-CZ" sz="2000" dirty="0"/>
              <a:t> společně se studentem jeho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individuální studijní plán</a:t>
            </a:r>
            <a:r>
              <a:rPr lang="cs-CZ" sz="2000" dirty="0"/>
              <a:t>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poskytuje</a:t>
            </a:r>
            <a:r>
              <a:rPr lang="cs-CZ" sz="2000" dirty="0"/>
              <a:t> studentovi, především v metodických otázkách,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</a:t>
            </a:r>
            <a:r>
              <a:rPr lang="cs-CZ" sz="2000" dirty="0"/>
              <a:t> při zpracování disertační práce,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dbá o zapojení studenta </a:t>
            </a:r>
            <a:r>
              <a:rPr lang="cs-CZ" sz="2000" dirty="0"/>
              <a:t>do vědecké, pedagogické a další tvůrčí činnosti a o jeho účast na vědeckých seminářích a konferencích,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sleduje plnění individuálního studijního plánu </a:t>
            </a:r>
            <a:r>
              <a:rPr lang="cs-CZ" sz="2000" dirty="0"/>
              <a:t>studenta a každoročně předkládá prostřednictvím oborové rady děkanovi návrhy na opatření sledující splnění cílů studia,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vyjadřuje se k žádostem studenta </a:t>
            </a:r>
            <a:r>
              <a:rPr lang="cs-CZ" sz="2000" dirty="0"/>
              <a:t>týkajícím se studia v jeho průběhu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může studentovi v návaznosti na zaměření disertační práce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navrhnout max. 2 školitele specialisty </a:t>
            </a:r>
            <a:r>
              <a:rPr lang="cs-CZ" sz="2000" dirty="0"/>
              <a:t>(jmenuje děkan)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i="1" dirty="0"/>
              <a:t>nyní diskuze o standardech školitele v souvislosti s reformou DS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99E228-A923-9E10-A476-EB516B83D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6982" y="1617422"/>
            <a:ext cx="4014788" cy="3228558"/>
          </a:xfrm>
          <a:prstGeom prst="rect">
            <a:avLst/>
          </a:prstGeom>
          <a:noFill/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4925B1-3D51-505E-0B3B-94687792D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</p:spPr>
        <p:txBody>
          <a:bodyPr>
            <a:normAutofit/>
          </a:bodyPr>
          <a:lstStyle/>
          <a:p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Školitel </a:t>
            </a:r>
            <a:r>
              <a:rPr lang="cs-CZ" altLang="cs-CZ" sz="2400" b="0" dirty="0"/>
              <a:t>(</a:t>
            </a:r>
            <a:r>
              <a:rPr lang="cs-CZ" sz="2400" b="0" dirty="0"/>
              <a:t>Článek 42 SZŘ)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93D262-1162-1B3E-B31A-BAF5BC32301D}"/>
              </a:ext>
            </a:extLst>
          </p:cNvPr>
          <p:cNvSpPr txBox="1"/>
          <p:nvPr/>
        </p:nvSpPr>
        <p:spPr>
          <a:xfrm>
            <a:off x="10821228" y="4845980"/>
            <a:ext cx="1562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Pavel Semerád, tatulda.cz</a:t>
            </a:r>
          </a:p>
        </p:txBody>
      </p:sp>
    </p:spTree>
    <p:extLst>
      <p:ext uri="{BB962C8B-B14F-4D97-AF65-F5344CB8AC3E}">
        <p14:creationId xmlns:p14="http://schemas.microsoft.com/office/powerpoint/2010/main" val="3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4F251D-0A8B-40C5-874A-301D89FD0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Důležité pojmy pro začátek studia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  <a:p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32401E6-AA7E-F1F1-5EC8-50F214481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Kreditový systém </a:t>
            </a:r>
            <a:r>
              <a:rPr lang="cs-CZ" dirty="0"/>
              <a:t>doktorského studia</a:t>
            </a:r>
          </a:p>
          <a:p>
            <a:pPr marL="1028700" lvl="1" indent="-342900"/>
            <a:r>
              <a:rPr lang="cs-CZ" sz="2000" dirty="0"/>
              <a:t>v průběhu studia musí student získat </a:t>
            </a:r>
            <a:r>
              <a:rPr lang="cs-CZ" sz="2000" b="1" dirty="0"/>
              <a:t>240 kreditů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min. 20 kreditů </a:t>
            </a:r>
            <a:r>
              <a:rPr lang="cs-CZ" sz="2000" dirty="0"/>
              <a:t>je podmínkou pro postup do vyššího ročníku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každá studijní povinnost – nyní formou předmětu v UIS s určitým počtem kreditů</a:t>
            </a:r>
          </a:p>
          <a:p>
            <a:pPr marL="1485900" lvl="2" indent="-342900"/>
            <a:r>
              <a:rPr lang="cs-CZ" sz="2000" dirty="0"/>
              <a:t>v 1. ročníku – Disertační seminář I, Literární rešerše, Metodologie vědecké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Studijní plán</a:t>
            </a:r>
          </a:p>
          <a:p>
            <a:pPr marL="1028700" lvl="1" indent="-342900"/>
            <a:r>
              <a:rPr lang="cs-CZ" sz="2000" dirty="0"/>
              <a:t>požadavky vycházející z akreditačního spisu daného studijního programu</a:t>
            </a:r>
          </a:p>
          <a:p>
            <a:pPr marL="1028700" lvl="1" indent="-342900"/>
            <a:r>
              <a:rPr lang="cs-CZ" sz="2000" dirty="0"/>
              <a:t>předměty povinné, povinně volitelné a volitelné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Individuální studijní plán</a:t>
            </a:r>
          </a:p>
          <a:p>
            <a:pPr marL="1028700" lvl="1" indent="-342900"/>
            <a:r>
              <a:rPr lang="cs-CZ" sz="2000" dirty="0"/>
              <a:t>výběr předmětů, popis disertační práce a dalších povinností</a:t>
            </a:r>
          </a:p>
          <a:p>
            <a:pPr marL="1028700" lvl="1" indent="-342900"/>
            <a:r>
              <a:rPr lang="cs-CZ" sz="2000" dirty="0"/>
              <a:t>do 3 měsíců od zápisu spolu se školitelem v UIS</a:t>
            </a:r>
          </a:p>
          <a:p>
            <a:pPr marL="1028700" lvl="1" indent="-342900"/>
            <a:endParaRPr lang="cs-CZ" sz="20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4A6D3F-50FA-F77F-DF02-C9D1F3911260}"/>
              </a:ext>
            </a:extLst>
          </p:cNvPr>
          <p:cNvSpPr txBox="1"/>
          <p:nvPr/>
        </p:nvSpPr>
        <p:spPr>
          <a:xfrm>
            <a:off x="2292626" y="58099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detailněji v prezentaci Bc.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Martauzové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3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4F251D-0A8B-40C5-874A-301D89FD0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Důležité pojmy pro začátek studia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32401E6-AA7E-F1F1-5EC8-50F214481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Zadání disertační práce</a:t>
            </a:r>
          </a:p>
          <a:p>
            <a:pPr marL="1028700" lvl="1" indent="-342900"/>
            <a:r>
              <a:rPr lang="cs-CZ" sz="2000" dirty="0"/>
              <a:t>základní pokyny pro zpracování disertační práce včetně doporučené literatury</a:t>
            </a:r>
          </a:p>
          <a:p>
            <a:pPr marL="1028700" lvl="1" indent="-342900"/>
            <a:r>
              <a:rPr lang="cs-CZ" sz="2000" dirty="0"/>
              <a:t>do 3 měsíců od zápisu (15. 12. 2023) – školitel v UIS</a:t>
            </a:r>
          </a:p>
          <a:p>
            <a:pPr marL="1028700" lvl="1" indent="-342900"/>
            <a:r>
              <a:rPr lang="cs-CZ" sz="2000" dirty="0"/>
              <a:t>lze očekávat upřesnění požadavků v aktualizaci ND 4/2021</a:t>
            </a:r>
          </a:p>
          <a:p>
            <a:pPr marL="1028700" lvl="1" indent="-342900"/>
            <a:r>
              <a:rPr lang="cs-CZ" sz="2000" dirty="0"/>
              <a:t>podle SZŘ zde uvést i školitele specialistu</a:t>
            </a:r>
          </a:p>
          <a:p>
            <a:pPr marL="1485900" lvl="2" indent="-342900"/>
            <a:r>
              <a:rPr lang="cs-CZ" sz="1800" dirty="0"/>
              <a:t>zatím zadává studijní referentka</a:t>
            </a:r>
          </a:p>
          <a:p>
            <a:pPr marL="1028700" lvl="1" indent="-342900"/>
            <a:r>
              <a:rPr lang="cs-CZ" sz="2000" dirty="0"/>
              <a:t>min 5 zásad pro zpracování</a:t>
            </a:r>
          </a:p>
          <a:p>
            <a:pPr marL="1028700" lvl="1" indent="-342900"/>
            <a:r>
              <a:rPr lang="cs-CZ" sz="2000" dirty="0"/>
              <a:t>min 5 literární zdrojů</a:t>
            </a:r>
          </a:p>
          <a:p>
            <a:pPr marL="1028700" lvl="1" indent="-342900"/>
            <a:r>
              <a:rPr lang="cs-CZ" sz="2000" dirty="0"/>
              <a:t>schvalovací </a:t>
            </a:r>
            <a:r>
              <a:rPr lang="cs-CZ" sz="2000" dirty="0" err="1"/>
              <a:t>workflow</a:t>
            </a:r>
            <a:endParaRPr lang="cs-CZ" sz="2000" dirty="0"/>
          </a:p>
          <a:p>
            <a:pPr marL="1485900" lvl="2" indent="-342900"/>
            <a:r>
              <a:rPr lang="cs-CZ" sz="1800" dirty="0"/>
              <a:t>autor práce</a:t>
            </a:r>
          </a:p>
          <a:p>
            <a:pPr marL="1485900" lvl="2" indent="-342900"/>
            <a:r>
              <a:rPr lang="cs-CZ" sz="1800" dirty="0"/>
              <a:t>školitel (vedoucí práce)</a:t>
            </a:r>
          </a:p>
          <a:p>
            <a:pPr marL="1485900" lvl="2" indent="-342900"/>
            <a:r>
              <a:rPr lang="cs-CZ" sz="1800" dirty="0"/>
              <a:t>vedoucí ústavu</a:t>
            </a:r>
          </a:p>
          <a:p>
            <a:pPr marL="1485900" lvl="2" indent="-342900"/>
            <a:r>
              <a:rPr lang="cs-CZ" sz="1800" dirty="0"/>
              <a:t>předseda OR (garant SP)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065773-7721-651B-3128-583F72D6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503" y="2874872"/>
            <a:ext cx="4723020" cy="378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27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4F251D-0A8B-40C5-874A-301D89FD0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Důležité pojmy pro začátek studia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32401E6-AA7E-F1F1-5EC8-50F214481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Metodika disertační práce</a:t>
            </a:r>
          </a:p>
          <a:p>
            <a:pPr marL="1028700" lvl="1" indent="-342900"/>
            <a:r>
              <a:rPr lang="cs-CZ" sz="2000" dirty="0"/>
              <a:t>detailnější popis řešení disertační práce</a:t>
            </a:r>
          </a:p>
          <a:p>
            <a:pPr marL="1028700" lvl="1" indent="-342900"/>
            <a:r>
              <a:rPr lang="cs-CZ" sz="2000" dirty="0"/>
              <a:t>obsahuje - název, současný přehled poznání v dané oblasti, stanovené vědecké hypotézy, cíle práce, vlastní metodika práce (zvolené metody), předpokládané publikační výstupy a časový harmonogram řešení</a:t>
            </a:r>
          </a:p>
          <a:p>
            <a:pPr marL="1028700" lvl="1" indent="-342900"/>
            <a:r>
              <a:rPr lang="cs-CZ" sz="2000" dirty="0"/>
              <a:t>rozsah metodiky - min. 5 stran bez seznamu citovaných prací</a:t>
            </a:r>
          </a:p>
          <a:p>
            <a:pPr marL="1028700" lvl="1" indent="-342900"/>
            <a:r>
              <a:rPr lang="cs-CZ" sz="2000" dirty="0"/>
              <a:t>termín odevzdání - do 31. 3. 2024 předsedovi oborové rady </a:t>
            </a:r>
          </a:p>
          <a:p>
            <a:pPr marL="1485900" lvl="2" indent="-342900"/>
            <a:r>
              <a:rPr lang="cs-CZ" sz="1800" dirty="0"/>
              <a:t>zatím šablona ve Wordu – očekává se spuštění aplikace v UIS</a:t>
            </a:r>
          </a:p>
          <a:p>
            <a:pPr marL="1028700" lvl="1" indent="-342900"/>
            <a:r>
              <a:rPr lang="cs-CZ" sz="2000" dirty="0"/>
              <a:t>prezentace metodiky před oborovou radou (OR) – do 31. 5. 2024 – pokud vážné připomínky </a:t>
            </a:r>
            <a:r>
              <a:rPr lang="cs-CZ" sz="2000" dirty="0">
                <a:sym typeface="Wingdings" panose="05000000000000000000" pitchFamily="2" charset="2"/>
              </a:rPr>
              <a:t> úprava metodiky a opětovná prezentace před OR do 31. 7. 2024</a:t>
            </a:r>
          </a:p>
          <a:p>
            <a:pPr marL="1485900" lvl="2" indent="-342900"/>
            <a:r>
              <a:rPr lang="cs-CZ" sz="1800" dirty="0">
                <a:sym typeface="Wingdings" panose="05000000000000000000" pitchFamily="2" charset="2"/>
              </a:rPr>
              <a:t>podmínka pro úspěšně ukončený předmět Disertační seminář I</a:t>
            </a:r>
            <a:endParaRPr lang="cs-CZ" sz="1800" dirty="0"/>
          </a:p>
          <a:p>
            <a:pPr marL="1028700" lvl="1" indent="-342900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2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8DB93D5-1DDC-D42C-298A-C11ECBBD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SDZ se lze přihlásit </a:t>
            </a:r>
            <a:r>
              <a:rPr lang="cs-CZ" b="1" dirty="0"/>
              <a:t>po splnění požadavků vyplývajících z příslušného studijního programu</a:t>
            </a:r>
            <a:r>
              <a:rPr lang="cs-CZ" dirty="0"/>
              <a:t>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dirty="0"/>
              <a:t>splnění všech studijních povinností z ISP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dirty="0"/>
              <a:t>získání 240 kreditů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cs-CZ" altLang="cs-CZ" b="1" dirty="0"/>
              <a:t>nejdříve ve 4. ročníku studia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v chystané novele zákona lze čekat změnu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6F04C20-041D-5068-9683-2B238838730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32" b="3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EF1AB0-2020-15DA-83E9-AC560DA822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studia -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doktorská zkouška </a:t>
            </a:r>
            <a:r>
              <a:rPr lang="cs-CZ" b="0" dirty="0"/>
              <a:t>(Článek 43</a:t>
            </a:r>
            <a:r>
              <a:rPr lang="cs-CZ" sz="3200" b="0" dirty="0"/>
              <a:t> SZŘ</a:t>
            </a:r>
            <a:r>
              <a:rPr lang="cs-CZ" b="0" dirty="0"/>
              <a:t>)</a:t>
            </a:r>
            <a:endParaRPr lang="cs-CZ" sz="2800" b="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E8D905-65A7-360E-4765-ACAC34AAD0CA}"/>
              </a:ext>
            </a:extLst>
          </p:cNvPr>
          <p:cNvSpPr txBox="1"/>
          <p:nvPr/>
        </p:nvSpPr>
        <p:spPr>
          <a:xfrm>
            <a:off x="7734301" y="5587985"/>
            <a:ext cx="40147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00" i="1" dirty="0">
                <a:solidFill>
                  <a:schemeClr val="bg1"/>
                </a:solidFill>
              </a:rPr>
              <a:t>https://www.studentmag.cz/co-znamena-zkratka-ph-d-a-jak-tento-akademicky-titul-ziskat/</a:t>
            </a:r>
          </a:p>
        </p:txBody>
      </p:sp>
    </p:spTree>
    <p:extLst>
      <p:ext uri="{BB962C8B-B14F-4D97-AF65-F5344CB8AC3E}">
        <p14:creationId xmlns:p14="http://schemas.microsoft.com/office/powerpoint/2010/main" val="2742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5B55ACC-8CC6-A2EB-03BD-38E6B691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musí obsahovat </a:t>
            </a:r>
            <a:r>
              <a:rPr lang="cs-CZ" b="1" dirty="0"/>
              <a:t>původní a uveřejněné výsledky </a:t>
            </a:r>
            <a:br>
              <a:rPr lang="cs-CZ" b="1" dirty="0"/>
            </a:br>
            <a:r>
              <a:rPr lang="cs-CZ" b="1" dirty="0"/>
              <a:t>	 </a:t>
            </a:r>
            <a:r>
              <a:rPr lang="cs-CZ" dirty="0"/>
              <a:t>nebo výsledky přijaté k uveřejnění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předkládá se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b="1" dirty="0"/>
              <a:t> jazyce</a:t>
            </a:r>
            <a:r>
              <a:rPr lang="cs-CZ" dirty="0"/>
              <a:t>, v němž je studijní program akreditován, nebo v jazyce anglickém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b="1" dirty="0"/>
              <a:t>nejméně 6 měsíců </a:t>
            </a:r>
            <a:r>
              <a:rPr lang="cs-CZ" dirty="0"/>
              <a:t>pře koncem standardní doby studia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BD10B9D8-7096-CDB1-F130-CF34FCE256E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20"/>
          <a:stretch/>
        </p:blipFill>
        <p:spPr>
          <a:xfrm>
            <a:off x="7734301" y="1169987"/>
            <a:ext cx="4014788" cy="4640264"/>
          </a:xfrm>
          <a:prstGeom prst="rect">
            <a:avLst/>
          </a:prstGeom>
          <a:noFill/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E6008-C44D-B2F2-2C37-2707947AE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</p:spPr>
        <p:txBody>
          <a:bodyPr>
            <a:normAutofit/>
          </a:bodyPr>
          <a:lstStyle/>
          <a:p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studia - Disertační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</a:t>
            </a:r>
            <a:r>
              <a:rPr lang="cs-CZ" b="0" dirty="0"/>
              <a:t>(</a:t>
            </a:r>
            <a:r>
              <a:rPr lang="cs-CZ" b="0"/>
              <a:t>Článek 44 SZŘ)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3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5B55ACC-8CC6-A2EB-03BD-38E6B691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struktura </a:t>
            </a:r>
            <a:r>
              <a:rPr lang="cs-CZ" sz="2000" b="1" dirty="0" err="1"/>
              <a:t>DisP</a:t>
            </a:r>
            <a:endParaRPr lang="cs-CZ" sz="2000" b="1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klasická vědecká práce (literární přehled, materiál a metody, výsledky, diskuse, závěry)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soubor min. 3 již publikovaných prací </a:t>
            </a:r>
            <a:r>
              <a:rPr lang="cs-CZ" sz="2000" dirty="0"/>
              <a:t>(</a:t>
            </a:r>
            <a:r>
              <a:rPr lang="cs-CZ" sz="2000" dirty="0" err="1"/>
              <a:t>J</a:t>
            </a:r>
            <a:r>
              <a:rPr lang="cs-CZ" sz="2000" baseline="-25000" dirty="0" err="1"/>
              <a:t>imp</a:t>
            </a:r>
            <a:r>
              <a:rPr lang="cs-CZ" sz="2000" dirty="0"/>
              <a:t>, </a:t>
            </a:r>
            <a:r>
              <a:rPr lang="cs-CZ" sz="2000" dirty="0" err="1"/>
              <a:t>J</a:t>
            </a:r>
            <a:r>
              <a:rPr lang="cs-CZ" sz="2000" baseline="-25000" dirty="0" err="1"/>
              <a:t>Sc</a:t>
            </a:r>
            <a:r>
              <a:rPr lang="cs-CZ" sz="2000" dirty="0"/>
              <a:t>), týkajících se tématu práce, doplněný úvodním literárním přehledem a společným shrnujícím komentářem</a:t>
            </a:r>
          </a:p>
          <a:p>
            <a:pPr marL="1485900" lvl="2" indent="-342900"/>
            <a:r>
              <a:rPr lang="cs-CZ" sz="1800" dirty="0"/>
              <a:t>student musí být prvním autorem minimálně 2 použitých publikací, minimálně 2 publikace musí být </a:t>
            </a:r>
            <a:r>
              <a:rPr lang="cs-CZ" sz="1800" dirty="0" err="1"/>
              <a:t>J</a:t>
            </a:r>
            <a:r>
              <a:rPr lang="cs-CZ" sz="1800" baseline="-25000" dirty="0" err="1"/>
              <a:t>imp</a:t>
            </a:r>
            <a:r>
              <a:rPr lang="cs-CZ" sz="1800" dirty="0"/>
              <a:t> a minimálně jedna z nich musí být </a:t>
            </a:r>
            <a:r>
              <a:rPr lang="cs-CZ" sz="1800" dirty="0" err="1"/>
              <a:t>J</a:t>
            </a:r>
            <a:r>
              <a:rPr lang="cs-CZ" sz="1800" baseline="-25000" dirty="0" err="1"/>
              <a:t>imp</a:t>
            </a:r>
            <a:r>
              <a:rPr lang="cs-CZ" sz="1800" dirty="0"/>
              <a:t> </a:t>
            </a:r>
            <a:r>
              <a:rPr lang="cs-CZ" sz="1800" dirty="0" err="1"/>
              <a:t>prvoautorská</a:t>
            </a:r>
            <a:endParaRPr lang="cs-CZ" sz="1800" dirty="0"/>
          </a:p>
          <a:p>
            <a:pPr marL="1485900" lvl="2" indent="-342900"/>
            <a:r>
              <a:rPr lang="cs-CZ" sz="1800" dirty="0"/>
              <a:t>úvodní literární přehled lze nahradit přehledovým článkem typu </a:t>
            </a:r>
            <a:r>
              <a:rPr lang="cs-CZ" sz="1800" dirty="0" err="1"/>
              <a:t>review</a:t>
            </a:r>
            <a:r>
              <a:rPr lang="cs-CZ" sz="1800" dirty="0"/>
              <a:t> (</a:t>
            </a:r>
            <a:r>
              <a:rPr lang="cs-CZ" sz="1800" dirty="0" err="1"/>
              <a:t>J</a:t>
            </a:r>
            <a:r>
              <a:rPr lang="cs-CZ" sz="1800" baseline="-25000" dirty="0" err="1"/>
              <a:t>imp</a:t>
            </a:r>
            <a:r>
              <a:rPr lang="cs-CZ" sz="1800" dirty="0"/>
              <a:t>, </a:t>
            </a:r>
            <a:r>
              <a:rPr lang="cs-CZ" sz="1800" dirty="0" err="1"/>
              <a:t>J</a:t>
            </a:r>
            <a:r>
              <a:rPr lang="cs-CZ" sz="1800" baseline="-25000" dirty="0" err="1"/>
              <a:t>Sc</a:t>
            </a:r>
            <a:r>
              <a:rPr lang="cs-CZ" sz="1800" dirty="0"/>
              <a:t>), kterého je student prvním autorem</a:t>
            </a:r>
          </a:p>
          <a:p>
            <a:pPr marL="1485900" lvl="2" indent="-342900"/>
            <a:r>
              <a:rPr lang="cs-CZ" sz="1800" dirty="0" err="1"/>
              <a:t>prvoautorství</a:t>
            </a:r>
            <a:r>
              <a:rPr lang="cs-CZ" sz="1800" dirty="0"/>
              <a:t> je přiznáváno jen fyzicky prvnímu autorovi (dnes běžné sdílené </a:t>
            </a:r>
            <a:r>
              <a:rPr lang="cs-CZ" sz="1800" dirty="0" err="1"/>
              <a:t>prvoautorství</a:t>
            </a:r>
            <a:r>
              <a:rPr lang="cs-CZ" sz="1800" dirty="0"/>
              <a:t>)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BD10B9D8-7096-CDB1-F130-CF34FCE256E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/>
        </p:blipFill>
        <p:spPr>
          <a:prstGeom prst="rect">
            <a:avLst/>
          </a:prstGeom>
          <a:noFill/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E6008-C44D-B2F2-2C37-2707947AE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studia -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Disertační práce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3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9358033-4F16-6905-4BC0-C1786787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7184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doktorské studium je </a:t>
            </a:r>
            <a:r>
              <a:rPr lang="pl-PL" b="1" dirty="0"/>
              <a:t>bez poplatků</a:t>
            </a:r>
            <a:r>
              <a:rPr lang="cs-CZ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F54EA-A327-8EB1-0401-EF34718A0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Poplatky za studium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BD3B2D-B479-3161-39FB-A89EA144E605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4301" y="1169987"/>
            <a:ext cx="4014788" cy="464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2F66551-8FE3-2E46-70C4-303E6ABD9429}"/>
              </a:ext>
            </a:extLst>
          </p:cNvPr>
          <p:cNvSpPr txBox="1"/>
          <p:nvPr/>
        </p:nvSpPr>
        <p:spPr>
          <a:xfrm>
            <a:off x="7734301" y="5471697"/>
            <a:ext cx="97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idnes.cz</a:t>
            </a:r>
          </a:p>
        </p:txBody>
      </p:sp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26158C50-0247-6667-B3B4-706D1214E426}"/>
              </a:ext>
            </a:extLst>
          </p:cNvPr>
          <p:cNvSpPr txBox="1">
            <a:spLocks/>
          </p:cNvSpPr>
          <p:nvPr/>
        </p:nvSpPr>
        <p:spPr>
          <a:xfrm>
            <a:off x="885824" y="2814466"/>
            <a:ext cx="6667501" cy="718449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studenti prezenční formy studia mají nárok na stipendium ve výši</a:t>
            </a:r>
            <a:r>
              <a:rPr lang="cs-CZ" b="1" dirty="0"/>
              <a:t> 11 000 Kč měsíčně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i="1" dirty="0"/>
              <a:t>nyní předmětem diskuzí a připomínkového řízení novely zákona o VŠ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8A307227-9985-6A7E-DB46-5C4ED7BC4C8A}"/>
              </a:ext>
            </a:extLst>
          </p:cNvPr>
          <p:cNvSpPr txBox="1">
            <a:spLocks/>
          </p:cNvSpPr>
          <p:nvPr/>
        </p:nvSpPr>
        <p:spPr>
          <a:xfrm>
            <a:off x="885824" y="2096018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ts val="100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Doktorské stipendium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6C8EFA-84B5-5577-E2A5-55DC76258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40"/>
          <a:stretch/>
        </p:blipFill>
        <p:spPr>
          <a:xfrm>
            <a:off x="2754078" y="4446162"/>
            <a:ext cx="4618577" cy="230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9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69C4EA1-9757-F943-FC4A-3F4B3DA38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grantová agentura – IGA AF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64891D-1D01-2057-140C-1EDD869D7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Soutěž v systému EPZ spuštěna </a:t>
            </a:r>
            <a:r>
              <a:rPr lang="cs-CZ" dirty="0"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4. 9. 2023 do 19. 10. 2023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Seminář pro navrhovatele </a:t>
            </a:r>
            <a:r>
              <a:rPr lang="cs-CZ" dirty="0"/>
              <a:t>proběhne 27. 9. 2023 ve 13 hod. M 2.12.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dnes – představení i jiných grantových výzev v rámci doktorského studia </a:t>
            </a:r>
            <a:r>
              <a:rPr lang="cs-CZ" dirty="0">
                <a:sym typeface="Wingdings" panose="05000000000000000000" pitchFamily="2" charset="2"/>
              </a:rPr>
              <a:t> prezentace dr. Hegerové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stipendia v maximální </a:t>
            </a:r>
            <a:r>
              <a:rPr lang="cs-CZ" b="1" dirty="0"/>
              <a:t>měsíční</a:t>
            </a:r>
            <a:r>
              <a:rPr lang="cs-CZ" dirty="0"/>
              <a:t> výši </a:t>
            </a:r>
            <a:r>
              <a:rPr lang="cs-CZ" b="1" dirty="0"/>
              <a:t>9 000 Kč </a:t>
            </a:r>
            <a:r>
              <a:rPr lang="cs-CZ" dirty="0"/>
              <a:t>pro řešitele</a:t>
            </a:r>
          </a:p>
          <a:p>
            <a:pPr marL="1028700" lvl="1" indent="-342900"/>
            <a:r>
              <a:rPr lang="cs-CZ" sz="2000" dirty="0"/>
              <a:t>tj. celkem - 108 000 Kč</a:t>
            </a:r>
          </a:p>
          <a:p>
            <a:pPr marL="1028700" lvl="1" indent="-342900"/>
            <a:r>
              <a:rPr lang="cs-CZ" sz="2000" dirty="0"/>
              <a:t>max. výše stipendií pro všechny členy řešitelského týmu z řad studentů - 180 000 Kč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492735-9C0C-FB92-5802-DAEC8845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65" y="4749603"/>
            <a:ext cx="7559125" cy="119833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037548C-01B4-5878-3E8B-20DED908E049}"/>
              </a:ext>
            </a:extLst>
          </p:cNvPr>
          <p:cNvSpPr txBox="1"/>
          <p:nvPr/>
        </p:nvSpPr>
        <p:spPr>
          <a:xfrm>
            <a:off x="2454965" y="6079485"/>
            <a:ext cx="7559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hlinkClick r:id="rId3"/>
              </a:rPr>
              <a:t>https://af.mendelu.cz/veda-a-vyzkum/interni-grantova-agentura/</a:t>
            </a:r>
            <a:endParaRPr lang="cs-CZ" i="1" dirty="0"/>
          </a:p>
          <a:p>
            <a:pPr algn="ctr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9315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218CCD-3C85-2A1F-F85A-BAF6E8F8A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Motivační stipendium pro doktorandy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18AD167-5736-94AF-373F-3349C6EC4E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5825" y="1508983"/>
            <a:ext cx="10843435" cy="5014912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děkana 2/2023 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Mimořádné motivační stipendium doktorandů Agronomické fakulty Mendelovy univerzity v Brně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 děkana 1/2023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a kritéria pro stanovení mimořádného motivačního stipendia dle Nařízení děkana AF MENDELU 2/2023 pro období od 1. 7. 2022 do 30. 6. 2023</a:t>
            </a:r>
          </a:p>
          <a:p>
            <a:pPr algn="just">
              <a:spcBef>
                <a:spcPct val="0"/>
              </a:spcBef>
              <a:spcAft>
                <a:spcPts val="400"/>
              </a:spcAft>
              <a:defRPr/>
            </a:pPr>
            <a:endParaRPr kumimoji="0" lang="cs-CZ" altLang="cs-CZ" b="0" i="1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83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3148DF1-1753-BBA8-DF45-7F0473AC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06" y="405206"/>
            <a:ext cx="8273521" cy="5915567"/>
          </a:xfrm>
          <a:prstGeom prst="rect">
            <a:avLst/>
          </a:prstGeom>
          <a:noFill/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7EBFF8D-31DE-24D0-8DBD-DB3043DDF4C7}"/>
              </a:ext>
            </a:extLst>
          </p:cNvPr>
          <p:cNvCxnSpPr>
            <a:cxnSpLocks/>
          </p:cNvCxnSpPr>
          <p:nvPr/>
        </p:nvCxnSpPr>
        <p:spPr>
          <a:xfrm>
            <a:off x="1819965" y="5839791"/>
            <a:ext cx="63875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D7307C7-DC53-D761-9B71-6428FDD9B0CF}"/>
              </a:ext>
            </a:extLst>
          </p:cNvPr>
          <p:cNvCxnSpPr>
            <a:cxnSpLocks/>
          </p:cNvCxnSpPr>
          <p:nvPr/>
        </p:nvCxnSpPr>
        <p:spPr>
          <a:xfrm>
            <a:off x="1819965" y="4578626"/>
            <a:ext cx="67851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1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218CCD-3C85-2A1F-F85A-BAF6E8F8A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236221"/>
            <a:ext cx="10934700" cy="619125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 děkana 1/2023 - </a:t>
            </a: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a kritéria pro stanovení mimořádného motivačního stipendia dle Nařízení děkana AF MENDELU 2/2023 pro období od 1. 7. 2022 do 30. 6. 2023</a:t>
            </a:r>
          </a:p>
          <a:p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18AD167-5736-94AF-373F-3349C6EC4E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5825" y="1741739"/>
            <a:ext cx="10843435" cy="3723153"/>
          </a:xfrm>
        </p:spPr>
        <p:txBody>
          <a:bodyPr/>
          <a:lstStyle/>
          <a:p>
            <a:r>
              <a:rPr lang="cs-CZ" dirty="0"/>
              <a:t>Kritéria hodnocení a výše motivačního stipendia jsou:</a:t>
            </a:r>
          </a:p>
          <a:p>
            <a:r>
              <a:rPr lang="cs-CZ" sz="2000" b="1" dirty="0"/>
              <a:t>a) Publikace ve vědeckých časopisech / patent</a:t>
            </a:r>
            <a:endParaRPr lang="cs-CZ" sz="2000" dirty="0"/>
          </a:p>
          <a:p>
            <a:pPr lvl="1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85824" y="2610844"/>
          <a:ext cx="10078663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473">
                  <a:extLst>
                    <a:ext uri="{9D8B030D-6E8A-4147-A177-3AD203B41FA5}">
                      <a16:colId xmlns:a16="http://schemas.microsoft.com/office/drawing/2014/main" val="2991477197"/>
                    </a:ext>
                  </a:extLst>
                </a:gridCol>
                <a:gridCol w="2864190">
                  <a:extLst>
                    <a:ext uri="{9D8B030D-6E8A-4147-A177-3AD203B41FA5}">
                      <a16:colId xmlns:a16="http://schemas.microsoft.com/office/drawing/2014/main" val="1717818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0955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Publikace/patent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Výše motivačního stipendia (Kč)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05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955" indent="-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prvoautorský</a:t>
                      </a:r>
                      <a:r>
                        <a:rPr lang="cs-CZ" sz="1400" dirty="0">
                          <a:effectLst/>
                        </a:rPr>
                        <a:t> článek </a:t>
                      </a:r>
                      <a:r>
                        <a:rPr lang="cs-CZ" sz="1400" dirty="0" err="1">
                          <a:effectLst/>
                        </a:rPr>
                        <a:t>J</a:t>
                      </a:r>
                      <a:r>
                        <a:rPr lang="cs-CZ" sz="1400" baseline="-25000" dirty="0" err="1">
                          <a:effectLst/>
                        </a:rPr>
                        <a:t>imp</a:t>
                      </a:r>
                      <a:r>
                        <a:rPr lang="cs-CZ" sz="1400" dirty="0">
                          <a:effectLst/>
                        </a:rPr>
                        <a:t> (Q1*) tematicky se vztahující k </a:t>
                      </a:r>
                      <a:r>
                        <a:rPr lang="cs-CZ" sz="1400" dirty="0" err="1">
                          <a:effectLst/>
                        </a:rPr>
                        <a:t>DisP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</a:p>
                    <a:p>
                      <a:pPr marL="20955" indent="-22669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</a:rPr>
                        <a:t>(povinný předmět ve studijním plánu)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86740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effectLst/>
                        </a:rPr>
                        <a:t>až 20.000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847523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 marL="20955" indent="-2266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prvoautorský</a:t>
                      </a:r>
                      <a:r>
                        <a:rPr lang="cs-CZ" sz="1400" dirty="0">
                          <a:effectLst/>
                        </a:rPr>
                        <a:t> článek </a:t>
                      </a:r>
                      <a:r>
                        <a:rPr lang="cs-CZ" sz="1400" dirty="0" err="1">
                          <a:effectLst/>
                        </a:rPr>
                        <a:t>J</a:t>
                      </a:r>
                      <a:r>
                        <a:rPr lang="cs-CZ" sz="1400" baseline="-25000" dirty="0" err="1">
                          <a:effectLst/>
                        </a:rPr>
                        <a:t>imp</a:t>
                      </a:r>
                      <a:r>
                        <a:rPr lang="cs-CZ" sz="1400" dirty="0">
                          <a:effectLst/>
                        </a:rPr>
                        <a:t> (Q1*) / patent </a:t>
                      </a:r>
                    </a:p>
                    <a:p>
                      <a:pPr marL="20955" indent="-22669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</a:rPr>
                        <a:t>(povinně volitelný předmět ve studijním plánu)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86740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effectLst/>
                        </a:rPr>
                        <a:t>až 20.000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2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955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err="1">
                          <a:effectLst/>
                        </a:rPr>
                        <a:t>prvoautorský</a:t>
                      </a:r>
                      <a:r>
                        <a:rPr lang="cs-CZ" sz="1400" dirty="0">
                          <a:effectLst/>
                        </a:rPr>
                        <a:t> článek </a:t>
                      </a:r>
                      <a:r>
                        <a:rPr lang="cs-CZ" sz="1400" dirty="0" err="1">
                          <a:effectLst/>
                        </a:rPr>
                        <a:t>J</a:t>
                      </a:r>
                      <a:r>
                        <a:rPr lang="cs-CZ" sz="1400" baseline="-25000" dirty="0" err="1">
                          <a:effectLst/>
                        </a:rPr>
                        <a:t>imp</a:t>
                      </a:r>
                      <a:r>
                        <a:rPr lang="cs-CZ" sz="1400" dirty="0">
                          <a:effectLst/>
                        </a:rPr>
                        <a:t> (Q2*) 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0" dirty="0">
                          <a:effectLst/>
                        </a:rPr>
                        <a:t>(povinně volitelný předmět ve studijním plánu)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86740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effectLst/>
                        </a:rPr>
                        <a:t>až 15.000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80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955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 err="1">
                          <a:effectLst/>
                        </a:rPr>
                        <a:t>prvoautorský</a:t>
                      </a:r>
                      <a:r>
                        <a:rPr lang="cs-CZ" sz="1400" dirty="0">
                          <a:effectLst/>
                        </a:rPr>
                        <a:t> článek </a:t>
                      </a:r>
                      <a:r>
                        <a:rPr lang="cs-CZ" sz="1400" dirty="0" err="1">
                          <a:effectLst/>
                        </a:rPr>
                        <a:t>J</a:t>
                      </a:r>
                      <a:r>
                        <a:rPr lang="cs-CZ" sz="1400" baseline="-25000" dirty="0" err="1">
                          <a:effectLst/>
                        </a:rPr>
                        <a:t>imp</a:t>
                      </a:r>
                      <a:r>
                        <a:rPr lang="cs-CZ" sz="1400" dirty="0">
                          <a:effectLst/>
                        </a:rPr>
                        <a:t> (Q3*)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b="0" dirty="0">
                          <a:effectLst/>
                        </a:rPr>
                        <a:t>(povinně volitelný předmět ve studijním plánu)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86740" indent="-22669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effectLst/>
                        </a:rPr>
                        <a:t>až 5.000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533427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53562" y="4805404"/>
            <a:ext cx="10136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6740" marR="0" lvl="0" indent="-22669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kvartil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časopisu v daném oboru - hodnoceno podle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(JIF) - Web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Výše motivačního stipendia se dělí počtem autorů publikace/patentu a zaokrouhluje se na celé desítky korun českých dolů.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85823" y="5439650"/>
            <a:ext cx="10934701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Zahraniční stáž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mimo Slovensko, trvající nepřetržitě minimálně 3 měsíce 	…  až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5.000 Kč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Odevzdání disertační práce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měsíce před koncem standardní doby studia	… až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10.000 Kč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Získaný externí projekt v pozici hlavního řešitele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… až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10.000 Kč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3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5B88CBF-EC0F-9A18-7C7E-4863D46C24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2533" y="1828799"/>
            <a:ext cx="3261902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293DD4-0307-4BA6-E650-76CF1248B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Talentová stipendia pro doktorandy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016831-1C0C-7025-F605-0964EFDAD4C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cs-CZ" b="1" dirty="0"/>
              <a:t>MENDELU Ph.D. talent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dvoukolová soutěž o 10 doplňkových talentových stipendií pro doktorandy studijních programů akreditovaných na MENDELU.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předpokládaný termín vyhlášen</a:t>
            </a:r>
          </a:p>
          <a:p>
            <a:pPr marL="1028700" lvl="1" indent="-342900"/>
            <a:r>
              <a:rPr lang="cs-CZ" sz="2000" dirty="0"/>
              <a:t> listopad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A22DC9-35E9-897C-DB94-F933CA072454}"/>
              </a:ext>
            </a:extLst>
          </p:cNvPr>
          <p:cNvSpPr txBox="1"/>
          <p:nvPr/>
        </p:nvSpPr>
        <p:spPr>
          <a:xfrm>
            <a:off x="1077538" y="1200149"/>
            <a:ext cx="6095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Brno Ph.D. talent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4C5B2F-84E7-A8BC-2246-D5421A411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65" y="3581102"/>
            <a:ext cx="2749397" cy="285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40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10892448" cy="3922341"/>
          </a:xfrm>
        </p:spPr>
        <p:txBody>
          <a:bodyPr>
            <a:normAutofit/>
          </a:bodyPr>
          <a:lstStyle/>
          <a:p>
            <a:r>
              <a:rPr lang="cs-CZ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pozornost!</a:t>
            </a:r>
            <a:b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6635CD-B515-4DFB-82FE-B73E781CE1F4}"/>
              </a:ext>
            </a:extLst>
          </p:cNvPr>
          <p:cNvSpPr/>
          <p:nvPr/>
        </p:nvSpPr>
        <p:spPr>
          <a:xfrm>
            <a:off x="9592810" y="576489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září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FA3EFC-6F63-46F9-BD09-B309FE960352}"/>
              </a:ext>
            </a:extLst>
          </p:cNvPr>
          <p:cNvSpPr txBox="1"/>
          <p:nvPr/>
        </p:nvSpPr>
        <p:spPr>
          <a:xfrm>
            <a:off x="2136371" y="3941411"/>
            <a:ext cx="3653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Ing.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 Ryant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Ph.D.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ryant@mendelu.cz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proděkan pro vědu, výzkum </a:t>
            </a:r>
            <a:b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doktorská studia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AB6A3-2D02-30AF-FE85-E5A83841E014}"/>
              </a:ext>
            </a:extLst>
          </p:cNvPr>
          <p:cNvSpPr txBox="1"/>
          <p:nvPr/>
        </p:nvSpPr>
        <p:spPr>
          <a:xfrm>
            <a:off x="7523922" y="4740965"/>
            <a:ext cx="4358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doktorského studia</a:t>
            </a:r>
          </a:p>
        </p:txBody>
      </p:sp>
    </p:spTree>
    <p:extLst>
      <p:ext uri="{BB962C8B-B14F-4D97-AF65-F5344CB8AC3E}">
        <p14:creationId xmlns:p14="http://schemas.microsoft.com/office/powerpoint/2010/main" val="29797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069E6321-5FA3-C594-E310-0136CF162C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4583" y="268357"/>
          <a:ext cx="10942983" cy="649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778">
                  <a:extLst>
                    <a:ext uri="{9D8B030D-6E8A-4147-A177-3AD203B41FA5}">
                      <a16:colId xmlns:a16="http://schemas.microsoft.com/office/drawing/2014/main" val="3440308057"/>
                    </a:ext>
                  </a:extLst>
                </a:gridCol>
                <a:gridCol w="1372579">
                  <a:extLst>
                    <a:ext uri="{9D8B030D-6E8A-4147-A177-3AD203B41FA5}">
                      <a16:colId xmlns:a16="http://schemas.microsoft.com/office/drawing/2014/main" val="1373235451"/>
                    </a:ext>
                  </a:extLst>
                </a:gridCol>
                <a:gridCol w="2337399">
                  <a:extLst>
                    <a:ext uri="{9D8B030D-6E8A-4147-A177-3AD203B41FA5}">
                      <a16:colId xmlns:a16="http://schemas.microsoft.com/office/drawing/2014/main" val="1271195534"/>
                    </a:ext>
                  </a:extLst>
                </a:gridCol>
                <a:gridCol w="810227">
                  <a:extLst>
                    <a:ext uri="{9D8B030D-6E8A-4147-A177-3AD203B41FA5}">
                      <a16:colId xmlns:a16="http://schemas.microsoft.com/office/drawing/2014/main" val="2705138754"/>
                    </a:ext>
                  </a:extLst>
                </a:gridCol>
              </a:tblGrid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Doktorský studijní program (15)</a:t>
                      </a:r>
                      <a:endParaRPr lang="cs-CZ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Zkratka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Garant</a:t>
                      </a:r>
                      <a:endParaRPr lang="cs-CZ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177869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Aplikovaná a krajinná ekologie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Šťastná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939752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Aplikovaná bioklimatologie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D-ABK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Žalud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314983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Aplikovaná zoologie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Suchomel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154115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Biologická chemie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D-BCH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Adam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0949059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Molekulární biologie, genetika a fyziologie živočichů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D-MBGFZ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Knoll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429528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Molekulární fyziologie, genetika a biotechnologie rostlin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D-MFGBR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Brzobohatý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033724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Obecná a speciální zootechnika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D-OSZ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Lichovníková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135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Obecná produkce rostlinná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D-OPR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doc. Škarpa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155687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Provoz strojů a zemědělských technických systémů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D-PSZTS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doc.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Čupera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254161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Rybářství a hydrobiologie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Mareš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208925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Speciální produkce rostlinná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D-SPR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doc. 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Cerkal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ČJ/AJ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83240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Výživa a krmení zvířat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D-VKZ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Pavlata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</a:t>
                      </a:r>
                      <a:endParaRPr lang="cs-CZ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198473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 a technologie potravin </a:t>
                      </a:r>
                      <a:r>
                        <a:rPr lang="cs-CZ" sz="2000" b="0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připravujeme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prof. </a:t>
                      </a:r>
                      <a:r>
                        <a:rPr lang="cs-CZ" sz="20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Komprda</a:t>
                      </a:r>
                      <a:endParaRPr lang="cs-CZ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ČJ</a:t>
                      </a:r>
                      <a:endParaRPr lang="cs-CZ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00946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Rostlinolékařství</a:t>
                      </a:r>
                      <a:r>
                        <a:rPr lang="cs-CZ" sz="2000" b="0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sz="2000" b="0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připravujeme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doc. Bezděk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6327"/>
                  </a:ext>
                </a:extLst>
              </a:tr>
              <a:tr h="40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 odpadů a prevence rizik </a:t>
                      </a:r>
                      <a:r>
                        <a:rPr lang="cs-CZ" sz="2000" b="0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připravujeme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Vítěz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34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0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187A7A-9FBA-B6BC-9FF6-11D6DB40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větší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/>
              <a:t>voboda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/>
              <a:t>amostatnost – vlastní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/>
              <a:t>amostudium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/>
              <a:t>ebekázeň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- </a:t>
            </a:r>
            <a:r>
              <a:rPr lang="cs-CZ" i="1" dirty="0"/>
              <a:t>práce s vědeckou literaturou</a:t>
            </a:r>
          </a:p>
          <a:p>
            <a:r>
              <a:rPr lang="cs-CZ" i="1" dirty="0"/>
              <a:t>- důkladný přehled stavu poznání</a:t>
            </a:r>
          </a:p>
          <a:p>
            <a:r>
              <a:rPr lang="cs-CZ" i="1" dirty="0"/>
              <a:t>- volba metodických postupů</a:t>
            </a:r>
          </a:p>
          <a:p>
            <a:r>
              <a:rPr lang="cs-CZ" i="1" dirty="0"/>
              <a:t>- publikační strategie</a:t>
            </a:r>
          </a:p>
          <a:p>
            <a:r>
              <a:rPr lang="cs-CZ" i="1" dirty="0"/>
              <a:t>-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87DA6F10-8BB0-228C-6FBC-C596F1AD584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D87667C-F049-A687-2A5E-1B95A3313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čem je doktorské studium nové / jiné? </a:t>
            </a:r>
          </a:p>
        </p:txBody>
      </p:sp>
      <p:sp>
        <p:nvSpPr>
          <p:cNvPr id="4" name="Osmicípá hvězda 1">
            <a:extLst>
              <a:ext uri="{FF2B5EF4-FFF2-40B4-BE49-F238E27FC236}">
                <a16:creationId xmlns:a16="http://schemas.microsoft.com/office/drawing/2014/main" id="{72EA4682-4E5B-B710-8048-412D045A4D9A}"/>
              </a:ext>
            </a:extLst>
          </p:cNvPr>
          <p:cNvSpPr/>
          <p:nvPr/>
        </p:nvSpPr>
        <p:spPr bwMode="auto">
          <a:xfrm>
            <a:off x="5705103" y="1472005"/>
            <a:ext cx="1296144" cy="1015960"/>
          </a:xfrm>
          <a:prstGeom prst="star8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4 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5A5537-6941-B4E5-236E-AD9FE8C35D7E}"/>
              </a:ext>
            </a:extLst>
          </p:cNvPr>
          <p:cNvSpPr txBox="1"/>
          <p:nvPr/>
        </p:nvSpPr>
        <p:spPr>
          <a:xfrm>
            <a:off x="10473360" y="5216071"/>
            <a:ext cx="1007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>
                <a:solidFill>
                  <a:schemeClr val="bg1">
                    <a:lumMod val="95000"/>
                  </a:schemeClr>
                </a:solidFill>
              </a:rPr>
              <a:t>usd.ff.cuni.cz</a:t>
            </a:r>
          </a:p>
        </p:txBody>
      </p:sp>
    </p:spTree>
    <p:extLst>
      <p:ext uri="{BB962C8B-B14F-4D97-AF65-F5344CB8AC3E}">
        <p14:creationId xmlns:p14="http://schemas.microsoft.com/office/powerpoint/2010/main" val="27157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D7081AD-31B8-313E-9E11-8848101F2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a vnější podmínky pro Vaše doktorské studium</a:t>
            </a:r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3FBEBEBE-9BCF-32F3-D5CD-D99D448C2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041767"/>
              </p:ext>
            </p:extLst>
          </p:nvPr>
        </p:nvGraphicFramePr>
        <p:xfrm>
          <a:off x="885824" y="1169986"/>
          <a:ext cx="6667501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90E4642F-0746-951C-0F9A-3EC10E4ADE0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0" b="10960"/>
          <a:stretch/>
        </p:blipFill>
        <p:spPr>
          <a:xfrm>
            <a:off x="7734300" y="1169988"/>
            <a:ext cx="4014788" cy="464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F6B7F3-F161-392B-E00E-6BE1D920D272}"/>
              </a:ext>
            </a:extLst>
          </p:cNvPr>
          <p:cNvSpPr txBox="1"/>
          <p:nvPr/>
        </p:nvSpPr>
        <p:spPr>
          <a:xfrm>
            <a:off x="885824" y="6184899"/>
            <a:ext cx="66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+ digitalizace agend doktorského studia v UIS</a:t>
            </a:r>
          </a:p>
        </p:txBody>
      </p:sp>
    </p:spTree>
    <p:extLst>
      <p:ext uri="{BB962C8B-B14F-4D97-AF65-F5344CB8AC3E}">
        <p14:creationId xmlns:p14="http://schemas.microsoft.com/office/powerpoint/2010/main" val="195514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B870BB-E21A-2231-EB9A-BD6A868EE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Nejste v tom sami!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EA7259-CD01-5A19-3EDC-2795AA638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 Alena Martauzová </a:t>
            </a:r>
          </a:p>
          <a:p>
            <a:pPr marL="1028700" lvl="1" indent="-342900"/>
            <a:r>
              <a:rPr lang="cs-CZ" sz="2000" b="1" dirty="0"/>
              <a:t>studijní referentka pro 1. až 3. ročník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Šárka Starobová, Ph.D.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28700" lvl="1" indent="-342900"/>
            <a:r>
              <a:rPr lang="cs-CZ" sz="2000" b="1" dirty="0"/>
              <a:t>studijní referentka pro 4. ročník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Simona Viktorinová </a:t>
            </a:r>
          </a:p>
          <a:p>
            <a:pPr marL="1028700" lvl="1" indent="-342900"/>
            <a:r>
              <a:rPr lang="cs-CZ" sz="2000" dirty="0"/>
              <a:t>vedoucí studijního oddělení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Dagmar Hegerová, Ph.D.</a:t>
            </a:r>
          </a:p>
          <a:p>
            <a:pPr marL="1028700" lvl="1" indent="-342900"/>
            <a:r>
              <a:rPr lang="cs-CZ" sz="2000" dirty="0"/>
              <a:t>vedoucí projektového oddělení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et Mgr. Eva Klepáčková</a:t>
            </a:r>
          </a:p>
          <a:p>
            <a:pPr marL="1028700" lvl="1" indent="-342900"/>
            <a:r>
              <a:rPr lang="cs-CZ" sz="2000" dirty="0"/>
              <a:t>referentka pro mezinárodní vztahy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Dagmar Mikulášková</a:t>
            </a:r>
          </a:p>
          <a:p>
            <a:pPr marL="1028700" lvl="1" indent="-342900"/>
            <a:r>
              <a:rPr lang="cs-CZ" sz="2000" dirty="0"/>
              <a:t>systémová </a:t>
            </a:r>
            <a:r>
              <a:rPr lang="cs-CZ" sz="2000" dirty="0" err="1"/>
              <a:t>integrátorka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E2AF38-7CE0-ABD0-CFAD-D29F4AFA3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149" y="5037202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3F3CA5-F80C-621A-E23C-720A46C77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523" y="4379211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2FAF52-FDD9-5953-58DE-AE95F979C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149" y="3130966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FD1307-B8D6-31C0-BB08-2E9070214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523" y="2247901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D6EF8F-15AD-6CF7-08B6-A136CE272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7149" y="1145548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8888F3-D3B6-B933-3DB4-6C35C06A1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523" y="7957"/>
            <a:ext cx="14668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F240BC-DF73-FDBB-D9D5-F304C7B13141}"/>
              </a:ext>
            </a:extLst>
          </p:cNvPr>
          <p:cNvSpPr txBox="1"/>
          <p:nvPr/>
        </p:nvSpPr>
        <p:spPr>
          <a:xfrm>
            <a:off x="10234676" y="161555"/>
            <a:ext cx="1824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E9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Studijní oddělení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66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A4D943E-FA10-BB1F-5262-DE8B65B0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Zákon o vysokých školách (111/1998 Sb.)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i="1" dirty="0"/>
              <a:t>nyní se připravuje novela – změny v 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Studijní a zkušební řád MENDELU </a:t>
            </a:r>
            <a:br>
              <a:rPr lang="cs-CZ" b="1" dirty="0"/>
            </a:br>
            <a:r>
              <a:rPr lang="cs-CZ" b="1" dirty="0"/>
              <a:t>	 </a:t>
            </a:r>
            <a:r>
              <a:rPr lang="cs-CZ" sz="2000" dirty="0"/>
              <a:t>ze dne 17. 7. 2023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vedení fakulty a studijního oddělení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Garant studijního programu = předseda OR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Oborová rada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Vedoucí ústavu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Studijní katalog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EEC97-3A1C-DD64-A428-F975C1064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 informací o studiu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286815-CAFA-F498-0D9D-24C0FCC0176C}"/>
              </a:ext>
            </a:extLst>
          </p:cNvPr>
          <p:cNvSpPr txBox="1"/>
          <p:nvPr/>
        </p:nvSpPr>
        <p:spPr>
          <a:xfrm>
            <a:off x="10247242" y="5502474"/>
            <a:ext cx="1401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95000"/>
                  </a:schemeClr>
                </a:solidFill>
              </a:rPr>
              <a:t>www.master.cz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409A1E-F0E9-D954-613A-92A65294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2" y="149087"/>
            <a:ext cx="497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7EA70BF-AE3E-A052-A0AB-B7E0F6CE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2" y="1083366"/>
            <a:ext cx="6667501" cy="4356099"/>
          </a:xfrm>
        </p:spPr>
        <p:txBody>
          <a:bodyPr/>
          <a:lstStyle/>
          <a:p>
            <a:r>
              <a:rPr lang="cs-CZ" dirty="0"/>
              <a:t>část třetí, články 25 až 45</a:t>
            </a:r>
          </a:p>
          <a:p>
            <a:endParaRPr lang="cs-CZ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D28FDAF5-0A4B-811B-759D-C30B994E40B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301" y="1169987"/>
            <a:ext cx="4246636" cy="37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BE4A7B-77FB-0D66-F379-FE5A7C5F3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4" y="384727"/>
            <a:ext cx="10934700" cy="619125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Studijní a zkušební řád MENDELU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A00433-D0E5-334E-E9C2-40A98AA1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22" y="1733121"/>
            <a:ext cx="6463443" cy="544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A2EDC9B-08A9-306C-A02F-0B4553AE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garantuje obsahové zaměření a vědeckou profilaci studijního programu,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schvaluje individuální studijní plán </a:t>
            </a:r>
            <a:r>
              <a:rPr lang="cs-CZ" sz="2000" dirty="0"/>
              <a:t>studenta a jeho případné změny,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kontroluje a hodnotí probíhající studium </a:t>
            </a:r>
            <a:r>
              <a:rPr lang="cs-CZ" sz="2000" dirty="0"/>
              <a:t>a výsledek hodnocení předkládá nejméně jednou ročně děkanovi,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navrhuje oponenty disertačních prací,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navrhuje děkanovi členy zkušebních komisí pro státní doktorské zkoušky, obhajoby disertačních prací</a:t>
            </a:r>
            <a:endParaRPr lang="cs-CZ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2896A79A-69AD-7405-6DD7-876A55FEE5A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4544" y="1169986"/>
            <a:ext cx="4014788" cy="464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C580BE-9D90-5C29-0814-BFF677884B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Oborová rada </a:t>
            </a:r>
            <a:r>
              <a:rPr lang="cs-CZ" sz="2400" b="0" dirty="0"/>
              <a:t>(Článek 41 SZŘ)</a:t>
            </a:r>
            <a:endParaRPr lang="cs-CZ" b="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1F1110-0C7D-FD16-1A6B-E250BC0F280A}"/>
              </a:ext>
            </a:extLst>
          </p:cNvPr>
          <p:cNvSpPr txBox="1"/>
          <p:nvPr/>
        </p:nvSpPr>
        <p:spPr>
          <a:xfrm>
            <a:off x="10754139" y="5502474"/>
            <a:ext cx="131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DF JAMU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385A4CB-2C5F-C41C-4857-E0B682474A31}"/>
              </a:ext>
            </a:extLst>
          </p:cNvPr>
          <p:cNvCxnSpPr>
            <a:cxnSpLocks/>
          </p:cNvCxnSpPr>
          <p:nvPr/>
        </p:nvCxnSpPr>
        <p:spPr>
          <a:xfrm>
            <a:off x="1219200" y="1855304"/>
            <a:ext cx="6162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F43273A-468B-8BCB-6C2D-197F2B7A1E1D}"/>
              </a:ext>
            </a:extLst>
          </p:cNvPr>
          <p:cNvCxnSpPr>
            <a:cxnSpLocks/>
          </p:cNvCxnSpPr>
          <p:nvPr/>
        </p:nvCxnSpPr>
        <p:spPr>
          <a:xfrm>
            <a:off x="1219200" y="3341756"/>
            <a:ext cx="6162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AF_new.pot [režim kompatibility]" id="{CC71D07C-A847-428A-AA0C-26954FD8EA84}" vid="{4C81771B-DF3E-474F-865E-2674D5C7B0FB}"/>
    </a:ext>
  </a:extLst>
</a:theme>
</file>

<file path=ppt/theme/theme2.xml><?xml version="1.0" encoding="utf-8"?>
<a:theme xmlns:a="http://schemas.openxmlformats.org/drawingml/2006/main" name="1_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AF_new.pot [režim kompatibility]" id="{CC71D07C-A847-428A-AA0C-26954FD8EA84}" vid="{4C81771B-DF3E-474F-865E-2674D5C7B0F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sablona_prezentace_AF_new</Template>
  <TotalTime>19385</TotalTime>
  <Words>1632</Words>
  <Application>Microsoft Office PowerPoint</Application>
  <PresentationFormat>Širokoúhlá obrazovka</PresentationFormat>
  <Paragraphs>238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MENDELU</vt:lpstr>
      <vt:lpstr>1_MENDELU</vt:lpstr>
      <vt:lpstr>  Informace o doktorském studiu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Cerkal</dc:creator>
  <cp:lastModifiedBy>Pavel Ryant</cp:lastModifiedBy>
  <cp:revision>501</cp:revision>
  <cp:lastPrinted>2023-09-13T20:02:55Z</cp:lastPrinted>
  <dcterms:created xsi:type="dcterms:W3CDTF">2021-09-09T06:53:55Z</dcterms:created>
  <dcterms:modified xsi:type="dcterms:W3CDTF">2023-09-14T08:22:36Z</dcterms:modified>
</cp:coreProperties>
</file>