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6" r:id="rId4"/>
  </p:sldMasterIdLst>
  <p:notesMasterIdLst>
    <p:notesMasterId r:id="rId14"/>
  </p:notesMasterIdLst>
  <p:sldIdLst>
    <p:sldId id="256" r:id="rId5"/>
    <p:sldId id="257" r:id="rId6"/>
    <p:sldId id="259" r:id="rId7"/>
    <p:sldId id="260" r:id="rId8"/>
    <p:sldId id="261" r:id="rId9"/>
    <p:sldId id="263" r:id="rId10"/>
    <p:sldId id="264" r:id="rId11"/>
    <p:sldId id="265" r:id="rId12"/>
    <p:sldId id="26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94" autoAdjust="0"/>
  </p:normalViewPr>
  <p:slideViewPr>
    <p:cSldViewPr snapToGrid="0">
      <p:cViewPr varScale="1">
        <p:scale>
          <a:sx n="88" d="100"/>
          <a:sy n="88" d="100"/>
        </p:scale>
        <p:origin x="1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909EC-5FC5-4F64-B214-49DCC321877B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38867-42A4-474B-AB04-25AA9C5D8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32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38867-42A4-474B-AB04-25AA9C5D802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8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805" y="5503492"/>
            <a:ext cx="2797160" cy="1190628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918673" y="467882"/>
            <a:ext cx="5922236" cy="592223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9121" y="467882"/>
            <a:ext cx="9898879" cy="5922235"/>
          </a:xfrm>
        </p:spPr>
        <p:txBody>
          <a:bodyPr anchor="ctr">
            <a:normAutofit/>
          </a:bodyPr>
          <a:lstStyle>
            <a:lvl1pPr algn="l">
              <a:defRPr sz="54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357645" y="467881"/>
            <a:ext cx="2336918" cy="1655762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46147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77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37AB-064B-4E6E-B78F-BDCA2E503E3D}" type="datetime1">
              <a:rPr lang="cs-CZ" smtClean="0"/>
              <a:t>27.11.2020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39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7AE5-7956-4810-9D11-6283A2E89242}" type="datetime1">
              <a:rPr lang="cs-CZ" smtClean="0"/>
              <a:t>27.11.2020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463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69A6-E0D6-4FB4-922E-3E2D19313213}" type="datetime1">
              <a:rPr lang="cs-CZ" smtClean="0"/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465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C180-A65C-4637-B76B-AF9C723A159C}" type="datetime1">
              <a:rPr lang="cs-CZ" smtClean="0"/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081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B8C-1188-4A5C-9FB9-252B37B35015}" type="datetime1">
              <a:rPr lang="cs-CZ" smtClean="0"/>
              <a:t>27.11.2020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10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BC8B-474C-4C43-89F8-16DBA09272CE}" type="datetime1">
              <a:rPr lang="cs-CZ" smtClean="0"/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023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512749"/>
            <a:ext cx="10515600" cy="572568"/>
          </a:xfrm>
        </p:spPr>
        <p:txBody>
          <a:bodyPr anchor="t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1239141"/>
            <a:ext cx="10515600" cy="472884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127903" y="6356350"/>
            <a:ext cx="6025497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1850" y="6356350"/>
            <a:ext cx="1150774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540A7E7C-8F2E-45EC-8FCB-7CC2C8126B03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072" y="5967984"/>
            <a:ext cx="2090928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9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92CC-8A5D-4EDA-BF0C-025F4B0E17AA}" type="datetime1">
              <a:rPr lang="cs-CZ" smtClean="0"/>
              <a:t>27.11.2020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996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16F8-F92C-4224-AB67-5725D170AECE}" type="datetime1">
              <a:rPr lang="cs-CZ" smtClean="0"/>
              <a:t>27.11.2020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078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2DFD-CD6A-4E53-9E05-4482CA88F4AB}" type="datetime1">
              <a:rPr lang="cs-CZ" smtClean="0"/>
              <a:t>27.11.2020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835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905855" y="1504060"/>
            <a:ext cx="10810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chemeClr val="bg1"/>
                </a:solidFill>
              </a:rPr>
              <a:t>Název</a:t>
            </a:r>
            <a:r>
              <a:rPr lang="cs-CZ" sz="5400" b="1" baseline="0" dirty="0" smtClean="0">
                <a:solidFill>
                  <a:schemeClr val="bg1"/>
                </a:solidFill>
              </a:rPr>
              <a:t> předělové strany</a:t>
            </a:r>
            <a:endParaRPr lang="cs-CZ" sz="5400" b="1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-1" y="0"/>
            <a:ext cx="46147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656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905855" y="1504060"/>
            <a:ext cx="10810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chemeClr val="bg1"/>
                </a:solidFill>
              </a:rPr>
              <a:t>Název</a:t>
            </a:r>
            <a:r>
              <a:rPr lang="cs-CZ" sz="5400" b="1" baseline="0" dirty="0" smtClean="0">
                <a:solidFill>
                  <a:schemeClr val="bg1"/>
                </a:solidFill>
              </a:rPr>
              <a:t> předělové strany</a:t>
            </a:r>
            <a:endParaRPr lang="cs-CZ" sz="5400" b="1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-1" y="0"/>
            <a:ext cx="46147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350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905855" y="1504060"/>
            <a:ext cx="10810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chemeClr val="tx2"/>
                </a:solidFill>
              </a:rPr>
              <a:t>Děkujeme za pozornost</a:t>
            </a:r>
            <a:endParaRPr lang="cs-CZ" sz="5400" b="1" dirty="0">
              <a:solidFill>
                <a:schemeClr val="tx2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805" y="5503492"/>
            <a:ext cx="2797160" cy="119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92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6E63-EC80-4D83-9ADB-32090AD527C4}" type="datetime1">
              <a:rPr lang="cs-CZ" smtClean="0"/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A7E7C-8F2E-45EC-8FCB-7CC2C8126B0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46147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13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pm.mendelu.cz/sluzby-pro-studenty-a-zamestnance/elektronicka-spisova-sluzba/26981-kvalifikovany-osobni-certifikat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crobat.adobe.com/cz/cs/acrobat/pdf-reader.html" TargetMode="External"/><Relationship Id="rId2" Type="http://schemas.openxmlformats.org/officeDocument/2006/relationships/hyperlink" Target="https://is.mendelu.cz/auth/dok_server/slozka.pl?id=33352;download=7509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r.mendelu.cz/" TargetMode="External"/><Relationship Id="rId2" Type="http://schemas.openxmlformats.org/officeDocument/2006/relationships/hyperlink" Target="mailto:kancelar.rektora@mendelu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3850" y="1267097"/>
            <a:ext cx="9170127" cy="43238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0" dirty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Jak</a:t>
            </a:r>
            <a:r>
              <a:rPr lang="cs-CZ" sz="3600" dirty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 </a:t>
            </a:r>
            <a:r>
              <a:rPr lang="cs-CZ" sz="3600" b="0" dirty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vyplnit ​​</a:t>
            </a:r>
            <a:r>
              <a:rPr lang="cs-CZ" b="0" dirty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/>
            </a:r>
            <a:br>
              <a:rPr lang="cs-CZ" b="0" dirty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</a:br>
            <a:r>
              <a:rPr lang="cs-CZ" sz="4500" dirty="0">
                <a:latin typeface="Pepi SemiBold" panose="02000503000000020004" pitchFamily="50" charset="-18"/>
              </a:rPr>
              <a:t>Průvodní list ​</a:t>
            </a:r>
            <a:r>
              <a:rPr lang="cs-CZ" sz="4500" dirty="0" smtClean="0">
                <a:latin typeface="Pepi SemiBold" panose="02000503000000020004" pitchFamily="50" charset="-18"/>
              </a:rPr>
              <a:t>pro předkládání dokumentů </a:t>
            </a:r>
            <a:r>
              <a:rPr lang="cs-CZ" sz="4500" dirty="0">
                <a:latin typeface="Pepi SemiBold" panose="02000503000000020004" pitchFamily="50" charset="-18"/>
              </a:rPr>
              <a:t>k </a:t>
            </a:r>
            <a:r>
              <a:rPr lang="cs-CZ" sz="4500" dirty="0" smtClean="0">
                <a:latin typeface="Pepi SemiBold" panose="02000503000000020004" pitchFamily="50" charset="-18"/>
              </a:rPr>
              <a:t>podpisu rektora</a:t>
            </a:r>
            <a:r>
              <a:rPr lang="cs-CZ" sz="4500" dirty="0" smtClean="0">
                <a:latin typeface="Pepi Regular" panose="02000503000000020004" pitchFamily="50" charset="-18"/>
              </a:rPr>
              <a:t>​</a:t>
            </a:r>
            <a:r>
              <a:rPr lang="cs-CZ" sz="4500" b="0" dirty="0" smtClean="0">
                <a:latin typeface="Pepi Regular" panose="02000503000000020004" pitchFamily="50" charset="-18"/>
              </a:rPr>
              <a:t>​</a:t>
            </a:r>
            <a:endParaRPr lang="cs-CZ" sz="3000" b="0" dirty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37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Vysvětlivky</a:t>
            </a:r>
            <a:endParaRPr lang="cs-CZ" dirty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</p:txBody>
      </p:sp>
      <p:pic>
        <p:nvPicPr>
          <p:cNvPr id="12" name="Zástupný symbol pro obsah 11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33907" t="16098" r="34496" b="6218"/>
          <a:stretch/>
        </p:blipFill>
        <p:spPr>
          <a:xfrm>
            <a:off x="1733006" y="1820837"/>
            <a:ext cx="3149819" cy="4356126"/>
          </a:xfrm>
          <a:prstGeom prst="rect">
            <a:avLst/>
          </a:prstGeo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095999" y="2611464"/>
            <a:ext cx="5007429" cy="25291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Elektronický formulář je vybaven vysvětlivkami, které Vám mohou usnadnit vyplnění dokumentu a současně odpovědět na některé z často kladených otázek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127915" y="3448595"/>
            <a:ext cx="216000" cy="1692000"/>
          </a:xfrm>
          <a:prstGeom prst="rect">
            <a:avLst/>
          </a:prstGeom>
          <a:noFill/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1867482" y="2830286"/>
            <a:ext cx="180000" cy="180000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427514" y="2290354"/>
            <a:ext cx="180000" cy="180000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se šipkou 16"/>
          <p:cNvCxnSpPr/>
          <p:nvPr/>
        </p:nvCxnSpPr>
        <p:spPr>
          <a:xfrm flipH="1" flipV="1">
            <a:off x="2751909" y="2542903"/>
            <a:ext cx="3344091" cy="1314994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 flipV="1">
            <a:off x="2181958" y="2920286"/>
            <a:ext cx="3914041" cy="937611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>
            <a:off x="3457303" y="3857897"/>
            <a:ext cx="2638697" cy="505097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délník 2"/>
          <p:cNvSpPr/>
          <p:nvPr/>
        </p:nvSpPr>
        <p:spPr>
          <a:xfrm>
            <a:off x="6095999" y="3010286"/>
            <a:ext cx="4992001" cy="166245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64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Poznámky pod čarou</a:t>
            </a:r>
            <a:endParaRPr lang="cs-CZ" dirty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6631" t="45433" r="23383" b="10409"/>
          <a:stretch/>
        </p:blipFill>
        <p:spPr>
          <a:xfrm>
            <a:off x="644802" y="2448731"/>
            <a:ext cx="6949370" cy="2740489"/>
          </a:xfrm>
          <a:prstGeom prst="rect">
            <a:avLst/>
          </a:prstGeom>
          <a:ln>
            <a:noFill/>
          </a:ln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811148" y="2781946"/>
            <a:ext cx="4213211" cy="34743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Poznámky pod čarou jsou opatřeny (kromě doprovodného textu) také odkazy na aktuálně platné vnitřní a další předpisy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69763" y="3677569"/>
            <a:ext cx="2329976" cy="180000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471981" y="4936209"/>
            <a:ext cx="333212" cy="180000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7811148" y="3128264"/>
            <a:ext cx="4083988" cy="1278610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3</a:t>
            </a:fld>
            <a:endParaRPr lang="cs-CZ" dirty="0"/>
          </a:p>
        </p:txBody>
      </p:sp>
      <p:cxnSp>
        <p:nvCxnSpPr>
          <p:cNvPr id="10" name="Pravoúhlá spojnice 9"/>
          <p:cNvCxnSpPr/>
          <p:nvPr/>
        </p:nvCxnSpPr>
        <p:spPr>
          <a:xfrm rot="10800000">
            <a:off x="3080084" y="3857570"/>
            <a:ext cx="4731064" cy="168999"/>
          </a:xfrm>
          <a:prstGeom prst="bentConnector3">
            <a:avLst>
              <a:gd name="adj1" fmla="val 100014"/>
            </a:avLst>
          </a:prstGeom>
          <a:ln w="190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Pravoúhlá spojnice 12"/>
          <p:cNvCxnSpPr/>
          <p:nvPr/>
        </p:nvCxnSpPr>
        <p:spPr>
          <a:xfrm rot="10800000" flipV="1">
            <a:off x="2805195" y="4406874"/>
            <a:ext cx="5432426" cy="599078"/>
          </a:xfrm>
          <a:prstGeom prst="bentConnector3">
            <a:avLst>
              <a:gd name="adj1" fmla="val -201"/>
            </a:avLst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47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Povinná pole formuláře</a:t>
            </a:r>
            <a:endParaRPr lang="cs-CZ" dirty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</p:txBody>
      </p:sp>
      <p:pic>
        <p:nvPicPr>
          <p:cNvPr id="12" name="Zástupný symbol pro obsah 4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7161" t="16357" r="8046" b="11256"/>
          <a:stretch/>
        </p:blipFill>
        <p:spPr>
          <a:xfrm>
            <a:off x="665194" y="1941792"/>
            <a:ext cx="5786406" cy="3087408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51600" y="2794000"/>
            <a:ext cx="4902200" cy="2235201"/>
          </a:xfrm>
        </p:spPr>
        <p:txBody>
          <a:bodyPr>
            <a:normAutofit/>
          </a:bodyPr>
          <a:lstStyle/>
          <a:p>
            <a:endParaRPr lang="cs-CZ" sz="2000" dirty="0" smtClean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  <a:p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První část formuláře obsahuje povinná pole - </a:t>
            </a:r>
            <a:r>
              <a:rPr lang="cs-CZ" sz="2000" b="1" dirty="0" smtClean="0">
                <a:solidFill>
                  <a:schemeClr val="tx2"/>
                </a:solidFill>
                <a:latin typeface="Pepi SemiBold" panose="02000503000000020004" pitchFamily="50" charset="-18"/>
              </a:rPr>
              <a:t>Název pracoviště; Vyřizuje; Telefon; E-mail; Datum; Věc</a:t>
            </a:r>
            <a:r>
              <a:rPr lang="cs-CZ" sz="2000" dirty="0" smtClean="0">
                <a:latin typeface="Pepi Regular" panose="02000503000000020004" pitchFamily="50" charset="-18"/>
              </a:rPr>
              <a:t>,</a:t>
            </a:r>
            <a:r>
              <a:rPr lang="cs-CZ" sz="2000" dirty="0" smtClean="0">
                <a:solidFill>
                  <a:schemeClr val="tx2"/>
                </a:solidFill>
                <a:latin typeface="Pepi Regular" panose="02000503000000020004" pitchFamily="50" charset="-18"/>
              </a:rPr>
              <a:t>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která musí být vždy vyplněna</a:t>
            </a:r>
          </a:p>
          <a:p>
            <a:endParaRPr lang="cs-CZ" sz="2000" b="1" dirty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81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Zbývající pole</a:t>
            </a:r>
            <a:endParaRPr lang="cs-CZ" dirty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16857" t="27538" r="17741" b="10409"/>
          <a:stretch/>
        </p:blipFill>
        <p:spPr>
          <a:xfrm>
            <a:off x="646111" y="2688956"/>
            <a:ext cx="4939664" cy="2929179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42861" y="1901563"/>
            <a:ext cx="5245139" cy="473171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Font typeface="+mj-lt"/>
              <a:buAutoNum type="alphaLcParenR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V případě, že bude průvodní list podepsán fyzicky, je nutné nejdříve vyplnit/vypsat hůlkovým písmem jméno a příjmení osoby (vč. všech titulů), která bude průvodní list podepisovat</a:t>
            </a:r>
          </a:p>
          <a:p>
            <a:pPr>
              <a:lnSpc>
                <a:spcPct val="120000"/>
              </a:lnSpc>
              <a:buFont typeface="+mj-lt"/>
              <a:buAutoNum type="alphaLcParenR"/>
            </a:pPr>
            <a:endParaRPr lang="cs-CZ" sz="200" dirty="0" smtClean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  <a:p>
            <a:pPr>
              <a:lnSpc>
                <a:spcPct val="120000"/>
              </a:lnSpc>
              <a:buFont typeface="+mj-lt"/>
              <a:buAutoNum type="alphaLcParenR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V případě, že bude průvodní list podepsán elektronicky, stačí do odpovídajícího pole vložit pouze elektronický podpis odpovědné osoby</a:t>
            </a:r>
          </a:p>
          <a:p>
            <a:pPr>
              <a:lnSpc>
                <a:spcPct val="120000"/>
              </a:lnSpc>
              <a:buFont typeface="+mj-lt"/>
              <a:buAutoNum type="alphaLcParenR"/>
            </a:pPr>
            <a:endParaRPr lang="cs-CZ" sz="200" dirty="0" smtClean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  <a:p>
            <a:pPr>
              <a:lnSpc>
                <a:spcPct val="120000"/>
              </a:lnSpc>
              <a:buFont typeface="+mj-lt"/>
              <a:buAutoNum type="alphaLcParenR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Vždy je důležité uvést, zda je dokument určen k výhradnímu podpisu rektora</a:t>
            </a:r>
          </a:p>
          <a:p>
            <a:pPr>
              <a:lnSpc>
                <a:spcPct val="120000"/>
              </a:lnSpc>
              <a:buFont typeface="+mj-lt"/>
              <a:buAutoNum type="alphaLcParenR"/>
            </a:pPr>
            <a:endParaRPr lang="cs-CZ" sz="200" dirty="0" smtClean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  <a:p>
            <a:pPr>
              <a:lnSpc>
                <a:spcPct val="120000"/>
              </a:lnSpc>
              <a:buFont typeface="+mj-lt"/>
              <a:buAutoNum type="alphaLcParenR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Pokud je k podpisu předložena smlouva, která bude muset být zveřejněna v ISRS:</a:t>
            </a:r>
          </a:p>
          <a:p>
            <a:pPr marL="857250" lvl="1" indent="-400050">
              <a:lnSpc>
                <a:spcPct val="120000"/>
              </a:lnSpc>
              <a:buFont typeface="+mj-lt"/>
              <a:buAutoNum type="romanUcPeriod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je nutné uvést jméno odpovědné osoby za zveřejnění dané smlouvy </a:t>
            </a:r>
          </a:p>
          <a:p>
            <a:pPr marL="857250" lvl="1" indent="-400050">
              <a:lnSpc>
                <a:spcPct val="120000"/>
              </a:lnSpc>
              <a:buFont typeface="+mj-lt"/>
              <a:buAutoNum type="romanUcPeriod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a podpis osoby, která tuto informaci svým podpisem stvrzuje</a:t>
            </a:r>
          </a:p>
        </p:txBody>
      </p:sp>
      <p:sp>
        <p:nvSpPr>
          <p:cNvPr id="5" name="Obdélník 4"/>
          <p:cNvSpPr/>
          <p:nvPr/>
        </p:nvSpPr>
        <p:spPr>
          <a:xfrm>
            <a:off x="3115943" y="2758698"/>
            <a:ext cx="1596566" cy="202252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ravoúhlá spojnice 8"/>
          <p:cNvCxnSpPr>
            <a:stCxn id="5" idx="0"/>
          </p:cNvCxnSpPr>
          <p:nvPr/>
        </p:nvCxnSpPr>
        <p:spPr>
          <a:xfrm rot="5400000" flipH="1" flipV="1">
            <a:off x="4479462" y="1527036"/>
            <a:ext cx="666426" cy="1796899"/>
          </a:xfrm>
          <a:prstGeom prst="bentConnector2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4781227" y="2758698"/>
            <a:ext cx="674176" cy="202252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5455403" y="3244390"/>
            <a:ext cx="255722" cy="3874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3115943" y="4889715"/>
            <a:ext cx="2339460" cy="27122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nice se šipkou 42"/>
          <p:cNvCxnSpPr/>
          <p:nvPr/>
        </p:nvCxnSpPr>
        <p:spPr>
          <a:xfrm flipV="1">
            <a:off x="5455403" y="4495875"/>
            <a:ext cx="257891" cy="393840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3115943" y="5269424"/>
            <a:ext cx="1596566" cy="2479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4781227" y="5261675"/>
            <a:ext cx="674176" cy="25572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Pravoúhlá spojnice 47"/>
          <p:cNvCxnSpPr>
            <a:stCxn id="45" idx="0"/>
          </p:cNvCxnSpPr>
          <p:nvPr/>
        </p:nvCxnSpPr>
        <p:spPr>
          <a:xfrm rot="16200000" flipH="1">
            <a:off x="4911477" y="4272173"/>
            <a:ext cx="120114" cy="2114617"/>
          </a:xfrm>
          <a:prstGeom prst="bentConnector4">
            <a:avLst>
              <a:gd name="adj1" fmla="val -54838"/>
              <a:gd name="adj2" fmla="val 91595"/>
            </a:avLst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5455403" y="5517398"/>
            <a:ext cx="573438" cy="34871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48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20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Pepi Regular" panose="02000503000000020004" pitchFamily="50" charset="-18"/>
              </a:rPr>
              <a:t>Elektronický podpis</a:t>
            </a:r>
            <a:endParaRPr lang="cs-CZ" dirty="0">
              <a:latin typeface="Pepi Regular" panose="02000503000000020004" pitchFamily="50" charset="-18"/>
            </a:endParaRP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4012" cy="617900"/>
          </a:xfrm>
        </p:spPr>
        <p:txBody>
          <a:bodyPr anchor="ctr"/>
          <a:lstStyle/>
          <a:p>
            <a:pPr marL="457200" indent="-457200">
              <a:buFont typeface="+mj-lt"/>
              <a:buAutoNum type="alphaUcPeriod"/>
            </a:pPr>
            <a:r>
              <a:rPr lang="cs-CZ" b="0" dirty="0">
                <a:solidFill>
                  <a:schemeClr val="tx2"/>
                </a:solidFill>
                <a:latin typeface="Pepi SemiBold" panose="02000503000000020004" pitchFamily="50" charset="-18"/>
              </a:rPr>
              <a:t>Elektronický podpis na dokumentu úřední povahy</a:t>
            </a:r>
          </a:p>
        </p:txBody>
      </p:sp>
      <p:sp>
        <p:nvSpPr>
          <p:cNvPr id="15" name="Zástupný symbol pro obsah 14"/>
          <p:cNvSpPr>
            <a:spLocks noGrp="1"/>
          </p:cNvSpPr>
          <p:nvPr>
            <p:ph sz="half" idx="2"/>
          </p:nvPr>
        </p:nvSpPr>
        <p:spPr>
          <a:xfrm>
            <a:off x="1332410" y="2299064"/>
            <a:ext cx="10021389" cy="405728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Elektronické dokumenty úředního charakteru se podepisují výhradně kvalifikovaným elektronickým podpisem včetně připojení kvalifikovaného časového razítka. </a:t>
            </a:r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K</a:t>
            </a: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valifikovaným elektronickým podpisem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 se rozumí elektronický podpis, který je vytvořen kvalifikovaným prostředkem pro vytváření elektronických podpisů a který je založen na kvalifikovaném certifikátu pro elektronické podpisy vydaným kvalifikovaným poskytovatelem služeb vytvářejících důvěru (s privátním klíčem vystaveným od </a:t>
            </a:r>
            <a:r>
              <a:rPr lang="cs-CZ" sz="2000" dirty="0" err="1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Postsignum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 na tokenu). Spolu s kvalifikovaným časovým razítkem jsou autentizačním prvkem pro elektronický dokument.  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Postup při udělování kvalifikačního osobního certifikátu (certifikátu pro elektronický podpis) naleznete </a:t>
            </a:r>
            <a:r>
              <a:rPr lang="cs-CZ" sz="2000" b="1" u="sng" dirty="0">
                <a:solidFill>
                  <a:schemeClr val="tx2"/>
                </a:solidFill>
                <a:latin typeface="Pepi Regular" panose="02000503000000020004" pitchFamily="50" charset="-18"/>
                <a:hlinkClick r:id="rId2"/>
              </a:rPr>
              <a:t>zde</a:t>
            </a: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99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Pepi Regular" panose="02000503000000020004" pitchFamily="50" charset="-18"/>
              </a:rPr>
              <a:t>Elektronický podpis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4012" cy="823912"/>
          </a:xfrm>
        </p:spPr>
        <p:txBody>
          <a:bodyPr/>
          <a:lstStyle/>
          <a:p>
            <a:pPr marL="457200" lvl="0" indent="-457200">
              <a:buFont typeface="+mj-lt"/>
              <a:buAutoNum type="alphaUcPeriod" startAt="2"/>
            </a:pPr>
            <a:r>
              <a:rPr lang="cs-CZ" dirty="0">
                <a:solidFill>
                  <a:schemeClr val="tx2"/>
                </a:solidFill>
                <a:latin typeface="Pepi Regular" panose="02000503000000020004" pitchFamily="50" charset="-18"/>
              </a:rPr>
              <a:t>Elektronický podpis na průvodním listu pro předkládání dokumentů k podpisu </a:t>
            </a:r>
            <a:r>
              <a:rPr lang="cs-CZ" dirty="0" smtClean="0">
                <a:solidFill>
                  <a:schemeClr val="tx2"/>
                </a:solidFill>
                <a:latin typeface="Pepi Regular" panose="02000503000000020004" pitchFamily="50" charset="-18"/>
              </a:rPr>
              <a:t>rektora</a:t>
            </a:r>
            <a:endParaRPr lang="cs-CZ" dirty="0">
              <a:solidFill>
                <a:schemeClr val="tx2"/>
              </a:solidFill>
              <a:latin typeface="Pepi Regular" panose="02000503000000020004" pitchFamily="50" charset="-18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97577" y="2505074"/>
            <a:ext cx="10197737" cy="2967991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Průvodní list pro předkládání dokumentů k podpisu rektora se jakožto interní dokument univerzity podepisuje kvalifikovaným elektronickým podpisem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s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 kvalifikovaným časovým razítkem (s privátním klíčem na tokenu) či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uznávaným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elektronickým podpisem (bez privátního klíče na tokenu, ale stále vystavený od </a:t>
            </a:r>
            <a:r>
              <a:rPr lang="cs-CZ" sz="2000" dirty="0" err="1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Postsignum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).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 </a:t>
            </a:r>
          </a:p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Podle § 6, odst. 2 zákona č. 297/2016 Sb., o službách vytvářejících důvěru pro elektronické transakce, se </a:t>
            </a: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uznávaným elektronickým podpisem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 rozumí zaručený elektronický podpis založený na</a:t>
            </a: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 kvalifikovaném certifikátu, který je vydán kvalifikovaným poskytovatelem služeb vytvářejících důvěru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Pepi Regular" panose="02000503000000020004" pitchFamily="50" charset="-18"/>
              </a:rPr>
              <a:t>.</a:t>
            </a:r>
            <a:endParaRPr lang="cs-CZ" sz="2000" dirty="0">
              <a:solidFill>
                <a:schemeClr val="accent6">
                  <a:lumMod val="50000"/>
                </a:schemeClr>
              </a:solidFill>
              <a:latin typeface="Pepi Regular" panose="02000503000000020004" pitchFamily="50" charset="-18"/>
            </a:endParaRPr>
          </a:p>
          <a:p>
            <a:pPr marL="0" indent="0">
              <a:buNone/>
            </a:pPr>
            <a:endParaRPr lang="cs-CZ" sz="1200" b="1" u="sng" dirty="0" smtClean="0">
              <a:latin typeface="Pepi Regular" panose="02000503000000020004" pitchFamily="50" charset="-18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7</a:t>
            </a:fld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42517"/>
              </p:ext>
            </p:extLst>
          </p:nvPr>
        </p:nvGraphicFramePr>
        <p:xfrm>
          <a:off x="1297577" y="5473065"/>
          <a:ext cx="10056224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652">
                  <a:extLst>
                    <a:ext uri="{9D8B030D-6E8A-4147-A177-3AD203B41FA5}">
                      <a16:colId xmlns:a16="http://schemas.microsoft.com/office/drawing/2014/main" val="1176380920"/>
                    </a:ext>
                  </a:extLst>
                </a:gridCol>
                <a:gridCol w="9089572">
                  <a:extLst>
                    <a:ext uri="{9D8B030D-6E8A-4147-A177-3AD203B41FA5}">
                      <a16:colId xmlns:a16="http://schemas.microsoft.com/office/drawing/2014/main" val="2409890507"/>
                    </a:ext>
                  </a:extLst>
                </a:gridCol>
              </a:tblGrid>
              <a:tr h="8832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Pepi Regular" panose="02000503000000020004" pitchFamily="50" charset="-18"/>
                        </a:rPr>
                        <a:t>Pozn.:</a:t>
                      </a:r>
                      <a:endParaRPr lang="cs-CZ" sz="20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Pepi Regular" panose="02000503000000020004" pitchFamily="50" charset="-18"/>
                      </a:endParaRPr>
                    </a:p>
                    <a:p>
                      <a:endParaRPr lang="cs-CZ" sz="2000" dirty="0">
                        <a:latin typeface="Pepi Regular" panose="02000503000000020004" pitchFamily="50" charset="-1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000" b="1" dirty="0" smtClean="0">
                          <a:solidFill>
                            <a:schemeClr val="tx2"/>
                          </a:solidFill>
                          <a:latin typeface="Pepi Regular" panose="02000503000000020004" pitchFamily="50" charset="-18"/>
                        </a:rPr>
                        <a:t>Elektronické podepsání dokumentu není v prostředí univerzity přípustné na podpisových vzorech a dokumentech pracovněprávní povahy, tj. pracovní smlouvy, mzdové dekrety, DPP apod.</a:t>
                      </a:r>
                      <a:endParaRPr lang="cs-CZ" sz="2000" dirty="0">
                        <a:solidFill>
                          <a:schemeClr val="tx2"/>
                        </a:solidFill>
                        <a:latin typeface="Pepi Regular" panose="02000503000000020004" pitchFamily="50" charset="-1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842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42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76114" cy="1325563"/>
          </a:xfrm>
        </p:spPr>
        <p:txBody>
          <a:bodyPr/>
          <a:lstStyle/>
          <a:p>
            <a:r>
              <a:rPr lang="cs-CZ" dirty="0" smtClean="0">
                <a:latin typeface="Pepi Regular" panose="02000503000000020004" pitchFamily="50" charset="-18"/>
              </a:rPr>
              <a:t>Jak vyplnit formulář a zachovat údaje k dalšímu použití</a:t>
            </a:r>
            <a:endParaRPr lang="cs-CZ" dirty="0">
              <a:latin typeface="Pepi Regular" panose="02000503000000020004" pitchFamily="50" charset="-18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838201" y="1690688"/>
            <a:ext cx="10787742" cy="466566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cs-CZ" sz="2400" dirty="0" smtClean="0">
                <a:solidFill>
                  <a:schemeClr val="tx2"/>
                </a:solidFill>
                <a:latin typeface="Pepi Regular" panose="02000503000000020004" pitchFamily="50" charset="-18"/>
              </a:rPr>
              <a:t>V případě, že nechcete ztratit vyplněné informace a potřebujete si uložit průvodní list pro budoucí využití, postupujte následujícím způsobem:</a:t>
            </a:r>
          </a:p>
          <a:p>
            <a:endParaRPr lang="cs-CZ" sz="1100" dirty="0" smtClean="0">
              <a:latin typeface="Pepi Regular" panose="02000503000000020004" pitchFamily="50" charset="-18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smtClean="0">
                <a:latin typeface="Pepi Regular" panose="02000503000000020004" pitchFamily="50" charset="-18"/>
              </a:rPr>
              <a:t>Stáhněte si prázdný formulář Průvodního listu pro předkládání dokumentů k podpisu rektora (možno </a:t>
            </a:r>
            <a:r>
              <a:rPr lang="cs-CZ" sz="1800" dirty="0" smtClean="0">
                <a:latin typeface="Pepi Regular" panose="02000503000000020004" pitchFamily="50" charset="-18"/>
                <a:hlinkClick r:id="rId2"/>
              </a:rPr>
              <a:t>zde</a:t>
            </a:r>
            <a:r>
              <a:rPr lang="cs-CZ" sz="1800" dirty="0" smtClean="0">
                <a:latin typeface="Pepi Regular" panose="02000503000000020004" pitchFamily="50" charset="-18"/>
              </a:rPr>
              <a:t>);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smtClean="0">
                <a:latin typeface="Pepi Regular" panose="02000503000000020004" pitchFamily="50" charset="-18"/>
              </a:rPr>
              <a:t>Vyhledejte stažený dokument ve složce, kde jste si jej uložili;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smtClean="0">
                <a:latin typeface="Pepi Regular" panose="02000503000000020004" pitchFamily="50" charset="-18"/>
              </a:rPr>
              <a:t>Otevřete dokument v programu Adobe </a:t>
            </a:r>
            <a:r>
              <a:rPr lang="cs-CZ" sz="1800" dirty="0" err="1" smtClean="0">
                <a:latin typeface="Pepi Regular" panose="02000503000000020004" pitchFamily="50" charset="-18"/>
              </a:rPr>
              <a:t>Acrobat</a:t>
            </a:r>
            <a:r>
              <a:rPr lang="cs-CZ" sz="1800" dirty="0" smtClean="0">
                <a:latin typeface="Pepi Regular" panose="02000503000000020004" pitchFamily="50" charset="-18"/>
              </a:rPr>
              <a:t>, který slouží ke čtení PDF souborů a je volně dostupný (</a:t>
            </a:r>
            <a:r>
              <a:rPr lang="cs-CZ" sz="1800" dirty="0" smtClean="0">
                <a:latin typeface="Pepi Regular" panose="02000503000000020004" pitchFamily="50" charset="-18"/>
                <a:hlinkClick r:id="rId3"/>
              </a:rPr>
              <a:t>zde</a:t>
            </a:r>
            <a:r>
              <a:rPr lang="cs-CZ" sz="1800" dirty="0" smtClean="0">
                <a:latin typeface="Pepi Regular" panose="02000503000000020004" pitchFamily="50" charset="-18"/>
              </a:rPr>
              <a:t>);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smtClean="0">
                <a:latin typeface="Pepi Regular" panose="02000503000000020004" pitchFamily="50" charset="-18"/>
              </a:rPr>
              <a:t>Vyplňte potřebné údaje a dokument si opět uložte (</a:t>
            </a:r>
            <a:r>
              <a:rPr lang="cs-CZ" sz="1800" dirty="0">
                <a:latin typeface="Pepi Regular" panose="02000503000000020004" pitchFamily="50" charset="-18"/>
              </a:rPr>
              <a:t>pokud to stejné provedete ve webovém prohlížeči, </a:t>
            </a:r>
            <a:r>
              <a:rPr lang="cs-CZ" sz="1800" dirty="0" smtClean="0">
                <a:latin typeface="Pepi Regular" panose="02000503000000020004" pitchFamily="50" charset="-18"/>
              </a:rPr>
              <a:t>data </a:t>
            </a:r>
            <a:r>
              <a:rPr lang="cs-CZ" sz="1800" dirty="0">
                <a:latin typeface="Pepi Regular" panose="02000503000000020004" pitchFamily="50" charset="-18"/>
              </a:rPr>
              <a:t>se </a:t>
            </a:r>
            <a:r>
              <a:rPr lang="cs-CZ" sz="1800" dirty="0" smtClean="0">
                <a:latin typeface="Pepi Regular" panose="02000503000000020004" pitchFamily="50" charset="-18"/>
              </a:rPr>
              <a:t>Vám nemusí uložit);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smtClean="0">
                <a:latin typeface="Pepi Regular" panose="02000503000000020004" pitchFamily="50" charset="-18"/>
              </a:rPr>
              <a:t>Po opětovném otevření dokumentu naleznete Vámi předvyplněná data a můžete s formulářem dále pracovat</a:t>
            </a:r>
            <a:r>
              <a:rPr lang="cs-CZ" sz="1800" dirty="0">
                <a:latin typeface="Pepi Regular" panose="02000503000000020004" pitchFamily="50" charset="-18"/>
              </a:rPr>
              <a:t>.</a:t>
            </a:r>
            <a:endParaRPr lang="cs-CZ" sz="1800" dirty="0" smtClean="0">
              <a:latin typeface="Pepi Regular" panose="02000503000000020004" pitchFamily="50" charset="-18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5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Kontakty</a:t>
            </a:r>
            <a:endParaRPr lang="cs-CZ" dirty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idx="1"/>
          </p:nvPr>
        </p:nvSpPr>
        <p:spPr>
          <a:xfrm>
            <a:off x="838200" y="1825625"/>
            <a:ext cx="10335126" cy="4351338"/>
          </a:xfrm>
        </p:spPr>
        <p:txBody>
          <a:bodyPr anchor="t">
            <a:normAutofit/>
          </a:bodyPr>
          <a:lstStyle/>
          <a:p>
            <a:pPr marL="0" indent="0" fontAlgn="base">
              <a:buNone/>
            </a:pPr>
            <a:endParaRPr lang="cs-CZ" sz="2000" dirty="0" smtClean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  <a:p>
            <a:pPr marL="0" indent="0" fontAlgn="base">
              <a:buNone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Vaše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dotazy prosím směřujte na </a:t>
            </a:r>
            <a:r>
              <a:rPr lang="cs-CZ" sz="2000" u="sng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  <a:hlinkClick r:id="rId2"/>
              </a:rPr>
              <a:t>kancelar.rektora@mendelu.cz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  <a:p>
            <a:pPr fontAlgn="base"/>
            <a:endParaRPr lang="cs-CZ" sz="2000" dirty="0" smtClean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  <a:p>
            <a:pPr fontAlgn="base"/>
            <a:endParaRPr lang="cs-CZ" sz="2000" dirty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  <a:p>
            <a:pPr marL="0" indent="0" fontAlgn="base">
              <a:buNone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Děkujeme.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​</a:t>
            </a:r>
          </a:p>
          <a:p>
            <a:pPr marL="0" indent="0" fontAlgn="base">
              <a:buNone/>
            </a:pPr>
            <a:r>
              <a:rPr lang="cs-CZ" sz="2000" b="1" dirty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Kancelář rektora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(</a:t>
            </a:r>
            <a:r>
              <a:rPr lang="cs-CZ" sz="2000" u="sng" dirty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  <a:hlinkClick r:id="rId3"/>
              </a:rPr>
              <a:t>https://kr.mendelu.cz</a:t>
            </a:r>
            <a:r>
              <a:rPr lang="cs-CZ" sz="2000" u="sng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  <a:hlinkClick r:id="rId3"/>
              </a:rPr>
              <a:t>/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​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Pepi Regular" panose="02000503000000020004" pitchFamily="50" charset="-18"/>
              </a:rPr>
              <a:t>)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Pepi Regular" panose="02000503000000020004" pitchFamily="50" charset="-18"/>
            </a:endParaRPr>
          </a:p>
          <a:p>
            <a:pPr>
              <a:lnSpc>
                <a:spcPct val="150000"/>
              </a:lnSpc>
            </a:pPr>
            <a:endParaRPr lang="cs-CZ" sz="2000" b="1" dirty="0">
              <a:latin typeface="Pepi Regular" panose="02000503000000020004" pitchFamily="50" charset="-18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7E7C-8F2E-45EC-8FCB-7CC2C8126B0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00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2">
  <a:themeElements>
    <a:clrScheme name="MENDELU">
      <a:dk1>
        <a:sysClr val="windowText" lastClr="000000"/>
      </a:dk1>
      <a:lt1>
        <a:sysClr val="window" lastClr="FFFFFF"/>
      </a:lt1>
      <a:dk2>
        <a:srgbClr val="78BE14"/>
      </a:dk2>
      <a:lt2>
        <a:srgbClr val="7F7F7F"/>
      </a:lt2>
      <a:accent1>
        <a:srgbClr val="BFBFBF"/>
      </a:accent1>
      <a:accent2>
        <a:srgbClr val="BAEF6D"/>
      </a:accent2>
      <a:accent3>
        <a:srgbClr val="A5A5A5"/>
      </a:accent3>
      <a:accent4>
        <a:srgbClr val="E5F9C8"/>
      </a:accent4>
      <a:accent5>
        <a:srgbClr val="B1ED5C"/>
      </a:accent5>
      <a:accent6>
        <a:srgbClr val="B2B2B2"/>
      </a:accent6>
      <a:hlink>
        <a:srgbClr val="5F5F5F"/>
      </a:hlink>
      <a:folHlink>
        <a:srgbClr val="E5E5E5"/>
      </a:folHlink>
    </a:clrScheme>
    <a:fontScheme name="MENDEL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2" id="{AF5E819B-1355-4D9E-AC87-C338266504CD}" vid="{EA353833-5E68-4D00-BBEB-FE9BDF296AD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EF70A03C162849B7E44CB901D607CC" ma:contentTypeVersion="13" ma:contentTypeDescription="Vytvoří nový dokument" ma:contentTypeScope="" ma:versionID="50c70e60fdf7c98a9ca0a49211e91131">
  <xsd:schema xmlns:xsd="http://www.w3.org/2001/XMLSchema" xmlns:xs="http://www.w3.org/2001/XMLSchema" xmlns:p="http://schemas.microsoft.com/office/2006/metadata/properties" xmlns:ns3="4b3835b4-00f2-4a75-ac98-203cdbe1ab52" xmlns:ns4="871199f4-2159-4426-b353-e4635b11af6a" targetNamespace="http://schemas.microsoft.com/office/2006/metadata/properties" ma:root="true" ma:fieldsID="cb458e2c555dae92ed821dedb15ec74a" ns3:_="" ns4:_="">
    <xsd:import namespace="4b3835b4-00f2-4a75-ac98-203cdbe1ab52"/>
    <xsd:import namespace="871199f4-2159-4426-b353-e4635b11af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3835b4-00f2-4a75-ac98-203cdbe1ab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199f4-2159-4426-b353-e4635b11af6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864A40-AD51-44FD-9EBD-9D3CBD907E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964850-B446-4697-91EB-843710FA511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71199f4-2159-4426-b353-e4635b11af6a"/>
    <ds:schemaRef ds:uri="http://purl.org/dc/elements/1.1/"/>
    <ds:schemaRef ds:uri="http://schemas.microsoft.com/office/2006/metadata/properties"/>
    <ds:schemaRef ds:uri="4b3835b4-00f2-4a75-ac98-203cdbe1ab5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BA3283A-1040-4FC0-A6E5-EC77405C2F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3835b4-00f2-4a75-ac98-203cdbe1ab52"/>
    <ds:schemaRef ds:uri="871199f4-2159-4426-b353-e4635b11af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Motiv2</Template>
  <TotalTime>3572</TotalTime>
  <Words>569</Words>
  <Application>Microsoft Office PowerPoint</Application>
  <PresentationFormat>Širokoúhlá obrazovka</PresentationFormat>
  <Paragraphs>55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Pepi Regular</vt:lpstr>
      <vt:lpstr>Pepi SemiBold</vt:lpstr>
      <vt:lpstr>Motiv2</vt:lpstr>
      <vt:lpstr>Jak vyplnit ​​ Průvodní list ​pro předkládání dokumentů k podpisu rektora​​</vt:lpstr>
      <vt:lpstr>Vysvětlivky</vt:lpstr>
      <vt:lpstr>Poznámky pod čarou</vt:lpstr>
      <vt:lpstr>Povinná pole formuláře</vt:lpstr>
      <vt:lpstr>Zbývající pole</vt:lpstr>
      <vt:lpstr>Elektronický podpis</vt:lpstr>
      <vt:lpstr>Elektronický podpis</vt:lpstr>
      <vt:lpstr>Jak vyplnit formulář a zachovat údaje k dalšímu použití</vt:lpstr>
      <vt:lpstr>Kontakty</vt:lpstr>
    </vt:vector>
  </TitlesOfParts>
  <Company>Mendelova univerzita v Brně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vyplnit průvodní list pro předkládání dokumentů k podpisu rektora</dc:title>
  <dc:creator>Jiří Pokorný</dc:creator>
  <cp:lastModifiedBy>Jiří Pokorný</cp:lastModifiedBy>
  <cp:revision>59</cp:revision>
  <dcterms:created xsi:type="dcterms:W3CDTF">2020-10-27T12:12:32Z</dcterms:created>
  <dcterms:modified xsi:type="dcterms:W3CDTF">2020-11-27T14:21:28Z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0x0101002DEF70A03C162849B7E44CB901D607CC</vt:lpwstr>
  </property>
</Properties>
</file>